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9149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579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3640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998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8065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767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56857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9228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164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5041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956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4204F-430B-41DA-8739-C493B76B842E}" type="datetimeFigureOut">
              <a:rPr lang="es-AR" smtClean="0"/>
              <a:t>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1A46E-2AB4-4A2D-B12F-BB539F6489F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669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483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24000" y="5257800"/>
            <a:ext cx="89541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 ES UN “PUERTA A PUERTA”</a:t>
            </a:r>
          </a:p>
        </p:txBody>
      </p:sp>
      <p:sp>
        <p:nvSpPr>
          <p:cNvPr id="7" name="Rectángulo 6"/>
          <p:cNvSpPr/>
          <p:nvPr/>
        </p:nvSpPr>
        <p:spPr>
          <a:xfrm>
            <a:off x="80260" y="4170661"/>
            <a:ext cx="7812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IMPORTAR DESDE LA UNC:</a:t>
            </a:r>
            <a:endParaRPr lang="es-AR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940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75305">
            <a:off x="6604043" y="614552"/>
            <a:ext cx="4487466" cy="463124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84930" y="547141"/>
            <a:ext cx="5486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 smtClean="0"/>
              <a:t>-Los anuncios de "flexibilización para compras individuales" o </a:t>
            </a:r>
            <a:r>
              <a:rPr lang="es-ES" sz="3200" dirty="0" err="1" smtClean="0"/>
              <a:t>couriers</a:t>
            </a:r>
            <a:r>
              <a:rPr lang="es-ES" sz="3200" dirty="0" smtClean="0"/>
              <a:t> </a:t>
            </a:r>
            <a:r>
              <a:rPr lang="es-ES" sz="3200" b="1" dirty="0" smtClean="0"/>
              <a:t>no aplican </a:t>
            </a:r>
            <a:r>
              <a:rPr lang="es-ES" sz="3200" dirty="0" smtClean="0"/>
              <a:t>a la investigación científica.</a:t>
            </a:r>
          </a:p>
          <a:p>
            <a:endParaRPr lang="es-ES" sz="1600" dirty="0" smtClean="0"/>
          </a:p>
          <a:p>
            <a:endParaRPr lang="es-ES" sz="1600" dirty="0" smtClean="0"/>
          </a:p>
        </p:txBody>
      </p:sp>
      <p:sp>
        <p:nvSpPr>
          <p:cNvPr id="3" name="Rectángulo 2"/>
          <p:cNvSpPr/>
          <p:nvPr/>
        </p:nvSpPr>
        <p:spPr>
          <a:xfrm>
            <a:off x="4804064" y="504447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ES" sz="3200" dirty="0">
                <a:solidFill>
                  <a:prstClr val="black"/>
                </a:solidFill>
              </a:rPr>
              <a:t>-El trámite internacional debe registrarse formalmente a </a:t>
            </a:r>
            <a:r>
              <a:rPr lang="es-ES" sz="3200" b="1" dirty="0">
                <a:solidFill>
                  <a:prstClr val="black"/>
                </a:solidFill>
              </a:rPr>
              <a:t>nombre de la UNC</a:t>
            </a:r>
            <a:r>
              <a:rPr lang="es-ES" sz="3200" dirty="0">
                <a:solidFill>
                  <a:prstClr val="black"/>
                </a:solidFill>
              </a:rPr>
              <a:t>, nunca a título personal.</a:t>
            </a:r>
            <a:endParaRPr lang="es-AR" sz="3200" dirty="0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01703" y="3226061"/>
            <a:ext cx="6096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3200" dirty="0">
                <a:solidFill>
                  <a:prstClr val="black"/>
                </a:solidFill>
              </a:rPr>
              <a:t>-La Ley 25.613 (</a:t>
            </a:r>
            <a:r>
              <a:rPr lang="es-ES" sz="3200" dirty="0" err="1">
                <a:solidFill>
                  <a:prstClr val="black"/>
                </a:solidFill>
              </a:rPr>
              <a:t>ROECyT</a:t>
            </a:r>
            <a:r>
              <a:rPr lang="es-ES" sz="3200" dirty="0">
                <a:solidFill>
                  <a:prstClr val="black"/>
                </a:solidFill>
              </a:rPr>
              <a:t>) es la </a:t>
            </a:r>
            <a:r>
              <a:rPr lang="es-ES" sz="3200" b="1" dirty="0">
                <a:solidFill>
                  <a:prstClr val="black"/>
                </a:solidFill>
              </a:rPr>
              <a:t>única vía legal </a:t>
            </a:r>
            <a:r>
              <a:rPr lang="es-ES" sz="3200" dirty="0">
                <a:solidFill>
                  <a:prstClr val="black"/>
                </a:solidFill>
              </a:rPr>
              <a:t>para obtener exenciones totales de IVA y aranceles.</a:t>
            </a:r>
          </a:p>
        </p:txBody>
      </p:sp>
    </p:spTree>
    <p:extLst>
      <p:ext uri="{BB962C8B-B14F-4D97-AF65-F5344CB8AC3E}">
        <p14:creationId xmlns:p14="http://schemas.microsoft.com/office/powerpoint/2010/main" val="216100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483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1673" y="1484987"/>
            <a:ext cx="561109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AR" sz="3200" dirty="0" smtClean="0"/>
              <a:t>DOCUMENTACIÓN</a:t>
            </a:r>
            <a:r>
              <a:rPr lang="es-AR" sz="3200" dirty="0" smtClean="0"/>
              <a:t>:</a:t>
            </a:r>
          </a:p>
          <a:p>
            <a:r>
              <a:rPr lang="es-AR" sz="3200" dirty="0"/>
              <a:t> </a:t>
            </a:r>
            <a:r>
              <a:rPr lang="es-AR" sz="3200" dirty="0" smtClean="0"/>
              <a:t> </a:t>
            </a:r>
            <a:r>
              <a:rPr lang="es-AR" sz="3200" dirty="0" smtClean="0"/>
              <a:t> </a:t>
            </a:r>
            <a:r>
              <a:rPr lang="es-AR" sz="3200" dirty="0" smtClean="0"/>
              <a:t>incorrecta o inconsistente</a:t>
            </a:r>
          </a:p>
          <a:p>
            <a:r>
              <a:rPr lang="es-AR" sz="3200" dirty="0" smtClean="0"/>
              <a:t>   </a:t>
            </a:r>
            <a:r>
              <a:rPr lang="es-AR" sz="3200" dirty="0" smtClean="0"/>
              <a:t>(Factura</a:t>
            </a:r>
            <a:r>
              <a:rPr lang="es-AR" sz="3200" dirty="0" smtClean="0"/>
              <a:t>, </a:t>
            </a:r>
            <a:r>
              <a:rPr lang="es-AR" sz="3200" dirty="0" err="1" smtClean="0"/>
              <a:t>packing</a:t>
            </a:r>
            <a:r>
              <a:rPr lang="es-AR" sz="3200" dirty="0" smtClean="0"/>
              <a:t> </a:t>
            </a:r>
            <a:r>
              <a:rPr lang="es-AR" sz="3200" dirty="0" err="1" smtClean="0"/>
              <a:t>list</a:t>
            </a:r>
            <a:r>
              <a:rPr lang="es-AR" sz="3200" dirty="0" smtClean="0"/>
              <a:t>, </a:t>
            </a:r>
            <a:r>
              <a:rPr lang="es-AR" sz="3200" dirty="0" err="1" smtClean="0"/>
              <a:t>cet</a:t>
            </a:r>
            <a:r>
              <a:rPr lang="es-AR" sz="3200" dirty="0" smtClean="0"/>
              <a:t>. </a:t>
            </a:r>
          </a:p>
          <a:p>
            <a:r>
              <a:rPr lang="es-AR" sz="3200" dirty="0"/>
              <a:t> </a:t>
            </a:r>
            <a:r>
              <a:rPr lang="es-AR" sz="3200" dirty="0" smtClean="0"/>
              <a:t>  </a:t>
            </a:r>
            <a:r>
              <a:rPr lang="es-AR" sz="3200" dirty="0" err="1" smtClean="0"/>
              <a:t>ROECyT</a:t>
            </a:r>
            <a:r>
              <a:rPr lang="es-AR" sz="3200" dirty="0" smtClean="0"/>
              <a:t>, documento de    </a:t>
            </a:r>
          </a:p>
          <a:p>
            <a:r>
              <a:rPr lang="es-AR" sz="3200" dirty="0"/>
              <a:t> </a:t>
            </a:r>
            <a:r>
              <a:rPr lang="es-AR" sz="3200" dirty="0" smtClean="0"/>
              <a:t>  </a:t>
            </a:r>
            <a:r>
              <a:rPr lang="es-AR" sz="3200" dirty="0" smtClean="0"/>
              <a:t>transporte)</a:t>
            </a:r>
          </a:p>
          <a:p>
            <a:endParaRPr lang="es-AR" sz="1600" dirty="0" smtClean="0"/>
          </a:p>
          <a:p>
            <a:pPr marL="285750" indent="-285750">
              <a:buFontTx/>
              <a:buChar char="-"/>
            </a:pPr>
            <a:endParaRPr lang="es-AR" sz="1600" dirty="0" smtClean="0"/>
          </a:p>
          <a:p>
            <a:pPr marL="285750" indent="-285750">
              <a:buFontTx/>
              <a:buChar char="-"/>
            </a:pPr>
            <a:r>
              <a:rPr lang="es-AR" sz="3200" dirty="0" smtClean="0"/>
              <a:t>PERMISOS </a:t>
            </a:r>
            <a:r>
              <a:rPr lang="es-AR" sz="3200" dirty="0" smtClean="0"/>
              <a:t>PREVIOS</a:t>
            </a:r>
            <a:r>
              <a:rPr lang="es-AR" sz="3200" dirty="0" smtClean="0"/>
              <a:t>: omitidos</a:t>
            </a:r>
            <a:endParaRPr lang="es-AR" sz="3200" dirty="0" smtClean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97" y="5285022"/>
            <a:ext cx="1423725" cy="94254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319" y="5266452"/>
            <a:ext cx="1483996" cy="9547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7415" y="5278907"/>
            <a:ext cx="847811" cy="92985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2054976" y="344113"/>
            <a:ext cx="9863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/>
              <a:t>COSTOS OCULTOS: ERRORES COMUNES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832764" y="5228882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Tx/>
              <a:buChar char="-"/>
            </a:pPr>
            <a:r>
              <a:rPr lang="es-AR" sz="3200" dirty="0">
                <a:solidFill>
                  <a:prstClr val="black"/>
                </a:solidFill>
              </a:rPr>
              <a:t>NOMENCLATURA ARANCELARIA: incorrecta</a:t>
            </a:r>
          </a:p>
        </p:txBody>
      </p:sp>
    </p:spTree>
    <p:extLst>
      <p:ext uri="{BB962C8B-B14F-4D97-AF65-F5344CB8AC3E}">
        <p14:creationId xmlns:p14="http://schemas.microsoft.com/office/powerpoint/2010/main" val="1374881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483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374573" y="633845"/>
            <a:ext cx="5226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600" b="1" dirty="0" smtClean="0"/>
              <a:t>CONSECUENCIAS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3692124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" y="121066"/>
            <a:ext cx="11381509" cy="635247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554" y="5652654"/>
            <a:ext cx="2466108" cy="120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648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108</Words>
  <Application>Microsoft Office PowerPoint</Application>
  <PresentationFormat>Panorámica</PresentationFormat>
  <Paragraphs>16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Tecno</dc:creator>
  <cp:lastModifiedBy>Tecno</cp:lastModifiedBy>
  <cp:revision>26</cp:revision>
  <dcterms:created xsi:type="dcterms:W3CDTF">2026-08-31T20:09:38Z</dcterms:created>
  <dcterms:modified xsi:type="dcterms:W3CDTF">2026-09-02T13:49:29Z</dcterms:modified>
</cp:coreProperties>
</file>