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s-ES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7" d="100"/>
          <a:sy n="37" d="100"/>
        </p:scale>
        <p:origin x="318" y="-3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t>13/09/2020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n 2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4565" y="23175425"/>
            <a:ext cx="1788126" cy="1080465"/>
          </a:xfrm>
          <a:prstGeom prst="rect">
            <a:avLst/>
          </a:prstGeom>
        </p:spPr>
      </p:pic>
      <p:pic>
        <p:nvPicPr>
          <p:cNvPr id="226" name="Imagen 2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7151" y="22963973"/>
            <a:ext cx="1788126" cy="1080465"/>
          </a:xfrm>
          <a:prstGeom prst="rect">
            <a:avLst/>
          </a:prstGeom>
        </p:spPr>
      </p:pic>
      <p:pic>
        <p:nvPicPr>
          <p:cNvPr id="200" name="Imagen 1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8656" y="19629643"/>
            <a:ext cx="1788126" cy="1080465"/>
          </a:xfrm>
          <a:prstGeom prst="rect">
            <a:avLst/>
          </a:prstGeom>
        </p:spPr>
      </p:pic>
      <p:pic>
        <p:nvPicPr>
          <p:cNvPr id="1028" name="Picture 4" descr="Instituto Mercedes y Martín Ferreyra | LinkedI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11" b="35580"/>
          <a:stretch/>
        </p:blipFill>
        <p:spPr bwMode="auto">
          <a:xfrm>
            <a:off x="10787431" y="8046208"/>
            <a:ext cx="5115592" cy="177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Marcador de contenido 3"/>
          <p:cNvPicPr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3" t="25794" r="35772" b="33653"/>
          <a:stretch/>
        </p:blipFill>
        <p:spPr bwMode="auto">
          <a:xfrm>
            <a:off x="5752063" y="37439515"/>
            <a:ext cx="11139754" cy="52458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72973" y="492372"/>
            <a:ext cx="25199976" cy="43181452"/>
            <a:chOff x="0" y="3"/>
            <a:chExt cx="3697" cy="6335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84" y="437"/>
              <a:ext cx="1882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s-AR" sz="6000" b="1" dirty="0"/>
                <a:t> </a:t>
              </a:r>
              <a:endParaRPr lang="es-AR" sz="4000" dirty="0"/>
            </a:p>
            <a:p>
              <a:pPr algn="ctr"/>
              <a:r>
                <a:rPr lang="es-ES" sz="4000" b="1" dirty="0">
                  <a:solidFill>
                    <a:srgbClr val="7030A0"/>
                  </a:solidFill>
                </a:rPr>
                <a:t>EFECTO DE ESTRADIOL EN LA RESPUESTA INFLAMATORIA DE FIBROBLASTOS PULPARES </a:t>
              </a:r>
              <a:r>
                <a:rPr lang="es-ES" sz="4000" b="1" i="1" dirty="0">
                  <a:solidFill>
                    <a:srgbClr val="7030A0"/>
                  </a:solidFill>
                </a:rPr>
                <a:t>IN VITRO</a:t>
              </a:r>
              <a:endParaRPr lang="es-AR" sz="4000" i="1" dirty="0">
                <a:solidFill>
                  <a:srgbClr val="7030A0"/>
                </a:solidFill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6" y="219"/>
              <a:ext cx="200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08" y="359"/>
              <a:ext cx="13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defTabSz="914400"/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2998" y="1147"/>
              <a:ext cx="62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Doctorado en Odontología</a:t>
              </a: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3082" y="1206"/>
              <a:ext cx="55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Od</a:t>
              </a:r>
              <a:r>
                <a:rPr lang="es-ES" altLang="es-ES" sz="3000" b="1" dirty="0">
                  <a:solidFill>
                    <a:srgbClr val="000000"/>
                  </a:solidFill>
                  <a:latin typeface="+mn-lt"/>
                </a:rPr>
                <a:t>.</a:t>
              </a: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 </a:t>
              </a: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Sabrina Noelia Soto</a:t>
              </a:r>
              <a:endParaRPr kumimoji="0" lang="es-ES" altLang="es-E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2929" y="1275"/>
              <a:ext cx="75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Prof</a:t>
              </a: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. Dra.</a:t>
              </a: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 María </a:t>
              </a:r>
              <a:r>
                <a:rPr lang="es-ES" altLang="es-ES" sz="3000" b="1" dirty="0" smtClean="0">
                  <a:solidFill>
                    <a:srgbClr val="000000"/>
                  </a:solidFill>
                  <a:latin typeface="+mn-lt"/>
                </a:rPr>
                <a:t>Julia Cambiasso</a:t>
              </a:r>
              <a:endParaRPr kumimoji="0" lang="es-ES" altLang="es-E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32" y="1549"/>
              <a:ext cx="246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Resumen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33" y="4126"/>
              <a:ext cx="1676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Palabras Claves</a:t>
              </a:r>
            </a:p>
            <a:p>
              <a:pPr lvl="0" algn="just" defTabSz="914400"/>
              <a:endParaRPr lang="es-ES" altLang="es-ES" sz="3000" dirty="0" smtClean="0">
                <a:solidFill>
                  <a:srgbClr val="000000"/>
                </a:solidFill>
                <a:latin typeface="+mn-lt"/>
              </a:endParaRPr>
            </a:p>
            <a:p>
              <a:pPr lvl="0" algn="just" defTabSz="914400"/>
              <a:r>
                <a:rPr lang="es-ES" altLang="es-ES" sz="3000" dirty="0" smtClean="0">
                  <a:solidFill>
                    <a:srgbClr val="000000"/>
                  </a:solidFill>
                  <a:latin typeface="+mn-lt"/>
                </a:rPr>
                <a:t>Estradiol- Lipopolisacarido- Fibroblastos </a:t>
              </a:r>
              <a:r>
                <a:rPr lang="es-ES" altLang="es-ES" sz="3000" dirty="0" smtClean="0">
                  <a:solidFill>
                    <a:srgbClr val="000000"/>
                  </a:solidFill>
                  <a:latin typeface="+mn-lt"/>
                </a:rPr>
                <a:t>pulpares- Receptores de estrógeno (</a:t>
              </a:r>
              <a:r>
                <a:rPr lang="es-AR" sz="3000" dirty="0">
                  <a:latin typeface="+mn-lt"/>
                </a:rPr>
                <a:t>ERα, ERβ, </a:t>
              </a:r>
              <a:r>
                <a:rPr lang="es-AR" sz="3000" dirty="0" smtClean="0">
                  <a:latin typeface="+mn-lt"/>
                </a:rPr>
                <a:t>Gper)- Receptor </a:t>
              </a:r>
              <a:r>
                <a:rPr lang="es-AR" sz="3000" dirty="0" smtClean="0">
                  <a:latin typeface="+mn-lt"/>
                </a:rPr>
                <a:t>de respuesta inmune (TLR4)-</a:t>
              </a:r>
              <a:r>
                <a:rPr lang="es-ES" altLang="es-ES" sz="3000" dirty="0" smtClean="0">
                  <a:solidFill>
                    <a:srgbClr val="000000"/>
                  </a:solidFill>
                  <a:latin typeface="+mn-lt"/>
                </a:rPr>
                <a:t>Citoquinas </a:t>
              </a:r>
              <a:r>
                <a:rPr lang="es-ES" altLang="es-ES" sz="3000" dirty="0" smtClean="0">
                  <a:solidFill>
                    <a:srgbClr val="000000"/>
                  </a:solidFill>
                  <a:latin typeface="+mn-lt"/>
                </a:rPr>
                <a:t>proinflamatorias.</a:t>
              </a:r>
              <a:endParaRPr lang="es-ES" altLang="es-ES" sz="3000" dirty="0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1789" y="1543"/>
              <a:ext cx="720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Marco Teórico-Metodológico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32" y="3619"/>
              <a:ext cx="521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Hipótesis de Trabajo</a:t>
              </a:r>
              <a:endParaRPr kumimoji="0" lang="es-ES" alt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280" y="2461"/>
              <a:ext cx="5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302" y="2461"/>
              <a:ext cx="1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os,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1800" y="3605"/>
              <a:ext cx="53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Aportes del Proyecto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46" y="219"/>
              <a:ext cx="1240" cy="619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611" y="446"/>
              <a:ext cx="111" cy="14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472" y="451"/>
              <a:ext cx="108" cy="13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746" y="446"/>
              <a:ext cx="108" cy="14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070" y="239"/>
              <a:ext cx="423" cy="583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  <a:gd name="T6" fmla="*/ 2512 w 2512"/>
                <a:gd name="T7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  <a:lnTo>
                    <a:pt x="2512" y="49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1780" y="1540"/>
              <a:ext cx="1882" cy="2041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1780" y="3597"/>
              <a:ext cx="1882" cy="864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24" y="3607"/>
              <a:ext cx="1719" cy="404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2" name="Rectangle 131"/>
            <p:cNvSpPr>
              <a:spLocks noChangeArrowheads="1"/>
            </p:cNvSpPr>
            <p:nvPr/>
          </p:nvSpPr>
          <p:spPr bwMode="auto">
            <a:xfrm>
              <a:off x="29" y="4128"/>
              <a:ext cx="1716" cy="334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3" name="Rectangle 132"/>
            <p:cNvSpPr>
              <a:spLocks noChangeArrowheads="1"/>
            </p:cNvSpPr>
            <p:nvPr/>
          </p:nvSpPr>
          <p:spPr bwMode="auto">
            <a:xfrm>
              <a:off x="24" y="1544"/>
              <a:ext cx="1719" cy="2041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29" y="4488"/>
              <a:ext cx="3625" cy="1691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1926" y="1089"/>
              <a:ext cx="1724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Facultad de Odontología </a:t>
              </a:r>
              <a:r>
                <a:rPr kumimoji="0" lang="es-ES" altLang="es-ES" sz="3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UNC</a:t>
              </a:r>
              <a:r>
                <a:rPr lang="es-ES" altLang="es-ES" sz="3000" b="1" dirty="0" smtClean="0">
                  <a:latin typeface="+mn-lt"/>
                </a:rPr>
                <a:t>, Instituto Ferreyra </a:t>
              </a:r>
              <a:r>
                <a:rPr kumimoji="0" lang="es-ES" altLang="es-ES" sz="3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INIMEC-CONICET-UNC</a:t>
              </a:r>
              <a:endParaRPr kumimoji="0" lang="es-ES" altLang="es-E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2" name="Rectángulo 1"/>
          <p:cNvSpPr/>
          <p:nvPr/>
        </p:nvSpPr>
        <p:spPr>
          <a:xfrm>
            <a:off x="338506" y="11767833"/>
            <a:ext cx="11540048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3000" dirty="0"/>
              <a:t>El objetivo de mi trabajo de tesis está orientado a evaluar el efecto de estradiol en la</a:t>
            </a:r>
          </a:p>
          <a:p>
            <a:pPr algn="just"/>
            <a:r>
              <a:rPr lang="es-AR" sz="3000" dirty="0"/>
              <a:t>respuesta inflamatoria de fibroblastos pulpares de rata in </a:t>
            </a:r>
            <a:r>
              <a:rPr lang="es-AR" sz="3000" dirty="0" smtClean="0"/>
              <a:t>vitro</a:t>
            </a:r>
          </a:p>
          <a:p>
            <a:pPr algn="just"/>
            <a:r>
              <a:rPr lang="es-AR" sz="3000" b="1" dirty="0" smtClean="0"/>
              <a:t>Objetivo general</a:t>
            </a:r>
            <a:r>
              <a:rPr lang="es-AR" sz="3000" dirty="0" smtClean="0"/>
              <a:t>: </a:t>
            </a:r>
            <a:r>
              <a:rPr lang="es-ES" sz="3000" dirty="0"/>
              <a:t>Analizar la participación de E2 en el proceso de inflamación pulpar inducido por LPS. </a:t>
            </a:r>
            <a:endParaRPr lang="es-AR" sz="3000" dirty="0"/>
          </a:p>
          <a:p>
            <a:pPr algn="just"/>
            <a:r>
              <a:rPr lang="es-AR" sz="3000" b="1" dirty="0" smtClean="0"/>
              <a:t>Objetivos específicos</a:t>
            </a:r>
            <a:r>
              <a:rPr lang="es-AR" sz="3000" dirty="0" smtClean="0"/>
              <a:t>: Evaluar </a:t>
            </a:r>
            <a:r>
              <a:rPr lang="es-AR" sz="3000" dirty="0"/>
              <a:t>la respuesta inflamatoria inducida por LPS en fibroblastos pulpares de rata in vitro</a:t>
            </a:r>
            <a:r>
              <a:rPr lang="es-AR" sz="3000" dirty="0" smtClean="0"/>
              <a:t>. </a:t>
            </a:r>
            <a:r>
              <a:rPr lang="es-AR" sz="3000" dirty="0"/>
              <a:t>Identificar los receptores de estrógeno (ERs) presentes en fibroblastos pulpares de rata </a:t>
            </a:r>
          </a:p>
          <a:p>
            <a:pPr algn="just"/>
            <a:r>
              <a:rPr lang="es-AR" sz="3000" dirty="0" smtClean="0"/>
              <a:t>Analizar </a:t>
            </a:r>
            <a:r>
              <a:rPr lang="es-AR" sz="3000" dirty="0"/>
              <a:t>el </a:t>
            </a:r>
            <a:r>
              <a:rPr lang="es-AR" sz="3000" dirty="0" smtClean="0"/>
              <a:t>efecto de </a:t>
            </a:r>
            <a:r>
              <a:rPr lang="es-AR" sz="3000" dirty="0"/>
              <a:t>E2 durante la respuesta inflamatoria inducida por el LPS en fibroblastos </a:t>
            </a:r>
            <a:r>
              <a:rPr lang="es-AR" sz="3000" dirty="0" smtClean="0"/>
              <a:t>pulpares de </a:t>
            </a:r>
            <a:r>
              <a:rPr lang="es-AR" sz="3000" dirty="0"/>
              <a:t>rata in </a:t>
            </a:r>
            <a:r>
              <a:rPr lang="es-AR" sz="3000" dirty="0" smtClean="0"/>
              <a:t>vitro. Estudiar </a:t>
            </a:r>
            <a:r>
              <a:rPr lang="es-AR" sz="3000" dirty="0"/>
              <a:t>la participación de la vía de señalización </a:t>
            </a:r>
            <a:r>
              <a:rPr lang="es-AR" sz="3000" dirty="0" smtClean="0"/>
              <a:t>de ERK1/2 </a:t>
            </a:r>
            <a:r>
              <a:rPr lang="es-AR" sz="3000" dirty="0"/>
              <a:t>en la respuesta inflamatoria de fibroblastos pulpares inducida por LPS y </a:t>
            </a:r>
            <a:r>
              <a:rPr lang="es-AR" sz="3000" dirty="0" smtClean="0"/>
              <a:t>E2.</a:t>
            </a:r>
          </a:p>
          <a:p>
            <a:pPr algn="just"/>
            <a:r>
              <a:rPr lang="es-AR" sz="3000" b="1" dirty="0" smtClean="0"/>
              <a:t>Diseño experimental: </a:t>
            </a:r>
            <a:r>
              <a:rPr lang="es-AR" sz="3000" dirty="0" smtClean="0"/>
              <a:t>planteamos la realización de técnicas como qPRC, Western Blot y Elisa, en donde analizamos cultivos de fibroblastos estimulados con E2, LPS y LPS+E2.</a:t>
            </a:r>
          </a:p>
          <a:p>
            <a:pPr algn="just"/>
            <a:r>
              <a:rPr lang="es-AR" sz="3000" dirty="0" smtClean="0"/>
              <a:t>Medimos expresión de ARNm de citoquinas proinflamatorias (IL6 y TNFα), VEGF y receptor de respuesta inflamatoria (TLR4) y receptores de estrógeno (ERα, ERβ, </a:t>
            </a:r>
            <a:r>
              <a:rPr lang="es-AR" sz="3000" dirty="0" smtClean="0"/>
              <a:t>GPER</a:t>
            </a:r>
            <a:r>
              <a:rPr lang="es-AR" sz="3000" dirty="0" smtClean="0"/>
              <a:t>). </a:t>
            </a:r>
            <a:endParaRPr lang="es-AR" sz="3000" dirty="0" smtClean="0"/>
          </a:p>
          <a:p>
            <a:pPr algn="just"/>
            <a:r>
              <a:rPr lang="es-AR" sz="3000" b="1" dirty="0" smtClean="0"/>
              <a:t>Resultados preliminares</a:t>
            </a:r>
            <a:r>
              <a:rPr lang="es-AR" sz="3000" dirty="0" smtClean="0"/>
              <a:t>: Los </a:t>
            </a:r>
            <a:r>
              <a:rPr lang="es-AR" sz="3000" dirty="0"/>
              <a:t>fibroblastos pulpares de rata in vitro expresan </a:t>
            </a:r>
            <a:r>
              <a:rPr lang="es-AR" sz="3000" dirty="0" smtClean="0"/>
              <a:t>genes pro inflamatorios y del receptor </a:t>
            </a:r>
            <a:r>
              <a:rPr lang="es-AR" sz="3000" dirty="0"/>
              <a:t>TLR4, lo que indica que estas células participan en </a:t>
            </a:r>
            <a:r>
              <a:rPr lang="es-AR" sz="3000" dirty="0" smtClean="0"/>
              <a:t>la respuesta </a:t>
            </a:r>
            <a:r>
              <a:rPr lang="es-AR" sz="3000" dirty="0"/>
              <a:t>inflamatoria desencadenada por LPS. Por otra parte, observamos </a:t>
            </a:r>
            <a:r>
              <a:rPr lang="es-AR" sz="3000" dirty="0" smtClean="0"/>
              <a:t>la expresión </a:t>
            </a:r>
            <a:r>
              <a:rPr lang="es-AR" sz="3000" dirty="0"/>
              <a:t>de genes de receptores de estrógenos interpretando que ésta </a:t>
            </a:r>
            <a:r>
              <a:rPr lang="es-AR" sz="3000" dirty="0" smtClean="0"/>
              <a:t>respuesta podría </a:t>
            </a:r>
            <a:r>
              <a:rPr lang="es-AR" sz="3000" dirty="0"/>
              <a:t>ser susceptible a la modulación estrogénica. La estimulación con E2 </a:t>
            </a:r>
            <a:r>
              <a:rPr lang="es-AR" sz="3000" dirty="0" smtClean="0"/>
              <a:t>además, generó </a:t>
            </a:r>
            <a:r>
              <a:rPr lang="es-AR" sz="3000" dirty="0"/>
              <a:t>una disminución de la expresión de TLR4 tras 24h en fibroblastos </a:t>
            </a:r>
            <a:r>
              <a:rPr lang="es-AR" sz="3000" dirty="0" smtClean="0"/>
              <a:t>pulpares de </a:t>
            </a:r>
            <a:r>
              <a:rPr lang="es-AR" sz="3000" dirty="0"/>
              <a:t>rata in vitro, sugiriendo que E2 podría modular negativamente la </a:t>
            </a:r>
            <a:r>
              <a:rPr lang="es-AR" sz="3000" dirty="0" smtClean="0"/>
              <a:t>cascada señalización </a:t>
            </a:r>
            <a:r>
              <a:rPr lang="es-AR" sz="3000" dirty="0"/>
              <a:t>intracelular que conduce a la activación de genes </a:t>
            </a:r>
            <a:r>
              <a:rPr lang="es-AR" sz="3000" dirty="0" smtClean="0"/>
              <a:t>proinflamatorios desencadenada </a:t>
            </a:r>
            <a:r>
              <a:rPr lang="es-AR" sz="3000" dirty="0"/>
              <a:t>por TLR4.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50781" y="26078058"/>
            <a:ext cx="1143663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000" i="1" dirty="0"/>
              <a:t>E2 modula la respuesta inflamatoria de fibroblastos pulpares in vitro atenuando la producción de citoquinas  proinflamatorias y VEGF.</a:t>
            </a:r>
            <a:endParaRPr lang="es-AR" sz="3000" dirty="0"/>
          </a:p>
          <a:p>
            <a:r>
              <a:rPr lang="es-ES" sz="3200" dirty="0"/>
              <a:t> </a:t>
            </a:r>
            <a:endParaRPr lang="es-AR" sz="3200" dirty="0"/>
          </a:p>
          <a:p>
            <a:endParaRPr lang="es-AR" sz="3000" i="1" dirty="0"/>
          </a:p>
        </p:txBody>
      </p:sp>
      <p:pic>
        <p:nvPicPr>
          <p:cNvPr id="1026" name="Picture 2" descr="Campus Virtual - FACULTAD DE ODONTOLOGIA - U. N. 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344" y="7758580"/>
            <a:ext cx="4736260" cy="211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upo 26"/>
          <p:cNvGrpSpPr/>
          <p:nvPr/>
        </p:nvGrpSpPr>
        <p:grpSpPr>
          <a:xfrm>
            <a:off x="12233147" y="25739982"/>
            <a:ext cx="12930741" cy="5105634"/>
            <a:chOff x="12334555" y="25593226"/>
            <a:chExt cx="12930741" cy="5085697"/>
          </a:xfrm>
        </p:grpSpPr>
        <p:sp>
          <p:nvSpPr>
            <p:cNvPr id="4" name="CuadroTexto 3"/>
            <p:cNvSpPr txBox="1"/>
            <p:nvPr/>
          </p:nvSpPr>
          <p:spPr>
            <a:xfrm>
              <a:off x="12466350" y="25593226"/>
              <a:ext cx="12125267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AR" sz="3000" dirty="0" smtClean="0"/>
                <a:t>En la actualidad algunos trabajos en células de pulpa dental involucran al estradiol </a:t>
              </a:r>
              <a:r>
                <a:rPr lang="es-AR" sz="3000" dirty="0" smtClean="0"/>
                <a:t>en la </a:t>
              </a:r>
              <a:r>
                <a:rPr lang="es-AR" sz="3000" dirty="0" smtClean="0"/>
                <a:t>formación de dentina, diferenciación de odontoblastos, osteoblastos y síntesis de osteoprotegerina (1-2) pero hasta el momento no existe evidencia del rol de esta hormona durante la </a:t>
              </a:r>
              <a:r>
                <a:rPr lang="es-AR" sz="3000" dirty="0" smtClean="0"/>
                <a:t>inflamación </a:t>
              </a:r>
              <a:r>
                <a:rPr lang="es-AR" sz="3000" dirty="0" smtClean="0"/>
                <a:t>pulpar. Con este trabajo buscamos generar nuevos conocimientos a nivel celular y molecular que nos permitan comprender el mecanismo de acción de E2</a:t>
              </a:r>
              <a:r>
                <a:rPr lang="es-AR" sz="3000" dirty="0"/>
                <a:t> </a:t>
              </a:r>
              <a:r>
                <a:rPr lang="es-AR" sz="3000" dirty="0" smtClean="0"/>
                <a:t>durante </a:t>
              </a:r>
              <a:r>
                <a:rPr lang="es-AR" sz="3000" dirty="0" smtClean="0"/>
                <a:t>la respuesta inflamatoria</a:t>
              </a:r>
              <a:r>
                <a:rPr lang="es-AR" sz="3000" dirty="0" smtClean="0"/>
                <a:t> </a:t>
              </a:r>
              <a:r>
                <a:rPr lang="es-AR" sz="3000" dirty="0" smtClean="0"/>
                <a:t>desencadenada por LPS en células de la pulpa dental </a:t>
              </a:r>
              <a:r>
                <a:rPr lang="es-AR" sz="3000" i="1" dirty="0" smtClean="0"/>
                <a:t>in vitro</a:t>
              </a:r>
              <a:r>
                <a:rPr lang="es-AR" sz="3000" dirty="0" smtClean="0"/>
                <a:t>. </a:t>
              </a:r>
              <a:endParaRPr lang="es-AR" sz="3000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12334555" y="29490508"/>
              <a:ext cx="12930741" cy="6438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b="1" dirty="0" smtClean="0">
                  <a:latin typeface="Calibri" panose="020F0502020204030204" pitchFamily="34" charset="0"/>
                  <a:ea typeface="Calibri" panose="020F0502020204030204" pitchFamily="34" charset="0"/>
                </a:rPr>
                <a:t>1- </a:t>
              </a:r>
              <a:r>
                <a:rPr lang="en-US" sz="1800" b="1" dirty="0" err="1" smtClean="0">
                  <a:latin typeface="Calibri" panose="020F0502020204030204" pitchFamily="34" charset="0"/>
                  <a:ea typeface="Calibri" panose="020F0502020204030204" pitchFamily="34" charset="0"/>
                </a:rPr>
                <a:t>Inaba</a:t>
              </a:r>
              <a:r>
                <a:rPr lang="en-US" sz="1800" b="1" dirty="0" smtClean="0"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US" sz="1800" b="1" dirty="0">
                  <a:latin typeface="Calibri" panose="020F0502020204030204" pitchFamily="34" charset="0"/>
                  <a:ea typeface="Calibri" panose="020F0502020204030204" pitchFamily="34" charset="0"/>
                </a:rPr>
                <a:t>T, Kobayashi T, </a:t>
              </a:r>
              <a:r>
                <a:rPr lang="en-US" sz="1800" b="1" dirty="0" err="1">
                  <a:latin typeface="Calibri" panose="020F0502020204030204" pitchFamily="34" charset="0"/>
                  <a:ea typeface="Calibri" panose="020F0502020204030204" pitchFamily="34" charset="0"/>
                </a:rPr>
                <a:t>Tsutsui</a:t>
              </a:r>
              <a:r>
                <a:rPr lang="en-US" sz="1800" b="1" dirty="0">
                  <a:latin typeface="Calibri" panose="020F0502020204030204" pitchFamily="34" charset="0"/>
                  <a:ea typeface="Calibri" panose="020F0502020204030204" pitchFamily="34" charset="0"/>
                </a:rPr>
                <a:t> TW, Ogawa M, Uchida M, </a:t>
              </a:r>
              <a:r>
                <a:rPr lang="en-US" sz="1800" b="1" dirty="0" err="1">
                  <a:latin typeface="Calibri" panose="020F0502020204030204" pitchFamily="34" charset="0"/>
                  <a:ea typeface="Calibri" panose="020F0502020204030204" pitchFamily="34" charset="0"/>
                </a:rPr>
                <a:t>Tsutsui</a:t>
              </a:r>
              <a:r>
                <a:rPr lang="en-US" sz="1800" b="1" dirty="0">
                  <a:latin typeface="Calibri" panose="020F0502020204030204" pitchFamily="34" charset="0"/>
                  <a:ea typeface="Calibri" panose="020F0502020204030204" pitchFamily="34" charset="0"/>
                </a:rPr>
                <a:t> T. Expression status of mRNA for sex hormone receptors in human dental pulp cells and the response to sex hormones in the cells. </a:t>
              </a:r>
              <a:r>
                <a:rPr lang="es-ES" sz="1800" b="1" dirty="0" err="1">
                  <a:latin typeface="Calibri" panose="020F0502020204030204" pitchFamily="34" charset="0"/>
                  <a:ea typeface="Calibri" panose="020F0502020204030204" pitchFamily="34" charset="0"/>
                </a:rPr>
                <a:t>Arch</a:t>
              </a:r>
              <a:r>
                <a:rPr lang="es-ES" sz="1800" b="1" dirty="0">
                  <a:latin typeface="Calibri" panose="020F0502020204030204" pitchFamily="34" charset="0"/>
                  <a:ea typeface="Calibri" panose="020F0502020204030204" pitchFamily="34" charset="0"/>
                </a:rPr>
                <a:t> Oral Biol. 2013 </a:t>
              </a:r>
              <a:r>
                <a:rPr lang="es-ES" sz="1800" b="1" dirty="0" err="1">
                  <a:latin typeface="Calibri" panose="020F0502020204030204" pitchFamily="34" charset="0"/>
                  <a:ea typeface="Calibri" panose="020F0502020204030204" pitchFamily="34" charset="0"/>
                </a:rPr>
                <a:t>Aug;58</a:t>
              </a:r>
              <a:r>
                <a:rPr lang="es-ES" sz="1800" b="1" dirty="0">
                  <a:latin typeface="Calibri" panose="020F0502020204030204" pitchFamily="34" charset="0"/>
                  <a:ea typeface="Calibri" panose="020F0502020204030204" pitchFamily="34" charset="0"/>
                </a:rPr>
                <a:t>(8):943–50.</a:t>
              </a:r>
              <a:endParaRPr lang="es-AR" sz="1800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12368797" y="30035116"/>
              <a:ext cx="12603396" cy="643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800" b="1" dirty="0" smtClean="0"/>
                <a:t>2- </a:t>
              </a:r>
              <a:r>
                <a:rPr lang="es-AR" sz="1800" b="1" dirty="0" err="1" smtClean="0"/>
                <a:t>Jeeranan</a:t>
              </a:r>
              <a:r>
                <a:rPr lang="es-AR" sz="1800" b="1" dirty="0" smtClean="0"/>
                <a:t> </a:t>
              </a:r>
              <a:r>
                <a:rPr lang="es-AR" sz="1800" b="1" dirty="0" err="1"/>
                <a:t>Manokawinchoke</a:t>
              </a:r>
              <a:r>
                <a:rPr lang="es-AR" sz="1800" b="1" dirty="0"/>
                <a:t> 1 2, </a:t>
              </a:r>
              <a:r>
                <a:rPr lang="es-AR" sz="1800" b="1" dirty="0" err="1"/>
                <a:t>Patcharee</a:t>
              </a:r>
              <a:r>
                <a:rPr lang="es-AR" sz="1800" b="1" dirty="0"/>
                <a:t> </a:t>
              </a:r>
              <a:r>
                <a:rPr lang="es-AR" sz="1800" b="1" dirty="0" err="1"/>
                <a:t>Ritprajak</a:t>
              </a:r>
              <a:r>
                <a:rPr lang="es-AR" sz="1800" b="1" dirty="0"/>
                <a:t> 1 3, </a:t>
              </a:r>
              <a:r>
                <a:rPr lang="es-AR" sz="1800" b="1" dirty="0" err="1"/>
                <a:t>Thanaphum</a:t>
              </a:r>
              <a:r>
                <a:rPr lang="es-AR" sz="1800" b="1" dirty="0"/>
                <a:t> </a:t>
              </a:r>
              <a:r>
                <a:rPr lang="es-AR" sz="1800" b="1" dirty="0" err="1"/>
                <a:t>Osathanon</a:t>
              </a:r>
              <a:r>
                <a:rPr lang="es-AR" sz="1800" b="1" dirty="0"/>
                <a:t> 1 2, </a:t>
              </a:r>
              <a:r>
                <a:rPr lang="es-AR" sz="1800" b="1" dirty="0" err="1"/>
                <a:t>Prasit</a:t>
              </a:r>
              <a:r>
                <a:rPr lang="es-AR" sz="1800" b="1" dirty="0"/>
                <a:t> </a:t>
              </a:r>
              <a:r>
                <a:rPr lang="es-AR" sz="1800" b="1" dirty="0" err="1"/>
                <a:t>Pavasant</a:t>
              </a:r>
              <a:r>
                <a:rPr lang="es-AR" sz="1800" b="1" dirty="0"/>
                <a:t> 4 </a:t>
              </a:r>
              <a:r>
                <a:rPr lang="es-AR" sz="1800" b="1" dirty="0" smtClean="0"/>
                <a:t>5 Estradiol </a:t>
              </a:r>
              <a:r>
                <a:rPr lang="es-AR" sz="1800" b="1" dirty="0" err="1" smtClean="0"/>
                <a:t>nduces</a:t>
              </a:r>
              <a:r>
                <a:rPr lang="es-AR" sz="1800" b="1" dirty="0" smtClean="0"/>
                <a:t> </a:t>
              </a:r>
              <a:r>
                <a:rPr lang="es-AR" sz="1800" b="1" dirty="0" err="1"/>
                <a:t>osteoprotegerin</a:t>
              </a:r>
              <a:r>
                <a:rPr lang="es-AR" sz="1800" b="1" dirty="0"/>
                <a:t> </a:t>
              </a:r>
              <a:r>
                <a:rPr lang="es-AR" sz="1800" b="1" dirty="0" err="1"/>
                <a:t>expression</a:t>
              </a:r>
              <a:r>
                <a:rPr lang="es-AR" sz="1800" b="1" dirty="0"/>
                <a:t> </a:t>
              </a:r>
              <a:r>
                <a:rPr lang="es-AR" sz="1800" b="1" dirty="0" err="1"/>
                <a:t>by</a:t>
              </a:r>
              <a:r>
                <a:rPr lang="es-AR" sz="1800" b="1" dirty="0"/>
                <a:t> human dental </a:t>
              </a:r>
              <a:r>
                <a:rPr lang="es-AR" sz="1800" b="1" dirty="0" err="1"/>
                <a:t>pulp</a:t>
              </a:r>
              <a:r>
                <a:rPr lang="es-AR" sz="1800" b="1" dirty="0"/>
                <a:t> </a:t>
              </a:r>
              <a:r>
                <a:rPr lang="es-AR" sz="1800" b="1" dirty="0" err="1"/>
                <a:t>cells</a:t>
              </a:r>
              <a:r>
                <a:rPr lang="es-AR" sz="1800" b="1" dirty="0"/>
                <a:t>. </a:t>
              </a:r>
              <a:r>
                <a:rPr lang="es-AR" sz="1800" b="1" dirty="0" err="1" smtClean="0"/>
                <a:t>Odontology</a:t>
              </a:r>
              <a:r>
                <a:rPr lang="es-AR" sz="1800" b="1" dirty="0" smtClean="0"/>
                <a:t> 2016  </a:t>
              </a:r>
              <a:r>
                <a:rPr lang="es-AR" sz="1800" b="1" dirty="0" err="1" smtClean="0"/>
                <a:t>Jan;104</a:t>
              </a:r>
              <a:r>
                <a:rPr lang="es-AR" sz="1800" b="1" dirty="0" smtClean="0"/>
                <a:t>(1):108.        </a:t>
              </a:r>
              <a:endParaRPr lang="es-AR" sz="1800" dirty="0"/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386524" y="31536030"/>
            <a:ext cx="5381344" cy="10808076"/>
            <a:chOff x="160802" y="32193477"/>
            <a:chExt cx="4874654" cy="10099949"/>
          </a:xfrm>
        </p:grpSpPr>
        <p:grpSp>
          <p:nvGrpSpPr>
            <p:cNvPr id="131" name="Grupo 130"/>
            <p:cNvGrpSpPr/>
            <p:nvPr/>
          </p:nvGrpSpPr>
          <p:grpSpPr>
            <a:xfrm>
              <a:off x="160802" y="32570562"/>
              <a:ext cx="4874654" cy="9722864"/>
              <a:chOff x="4070397" y="-1288430"/>
              <a:chExt cx="4176375" cy="8662278"/>
            </a:xfrm>
          </p:grpSpPr>
          <p:pic>
            <p:nvPicPr>
              <p:cNvPr id="134" name="Imagen 133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70991" y="3181734"/>
                <a:ext cx="3646813" cy="2918441"/>
              </a:xfrm>
              <a:prstGeom prst="rect">
                <a:avLst/>
              </a:prstGeom>
            </p:spPr>
          </p:pic>
          <p:pic>
            <p:nvPicPr>
              <p:cNvPr id="132" name="Imagen 131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70397" y="-1288430"/>
                <a:ext cx="3717859" cy="3311330"/>
              </a:xfrm>
              <a:prstGeom prst="rect">
                <a:avLst/>
              </a:prstGeom>
            </p:spPr>
          </p:pic>
          <p:sp>
            <p:nvSpPr>
              <p:cNvPr id="133" name="Rectángulo 132"/>
              <p:cNvSpPr/>
              <p:nvPr/>
            </p:nvSpPr>
            <p:spPr>
              <a:xfrm>
                <a:off x="4478966" y="1989573"/>
                <a:ext cx="3622821" cy="12299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1800" b="1" i="1" dirty="0">
                    <a:solidFill>
                      <a:prstClr val="black"/>
                    </a:solidFill>
                  </a:rPr>
                  <a:t>Fig. 1 </a:t>
                </a:r>
                <a:r>
                  <a:rPr lang="es-AR" sz="1800" dirty="0">
                    <a:solidFill>
                      <a:prstClr val="black"/>
                    </a:solidFill>
                  </a:rPr>
                  <a:t>Expresión relativa del ARNm de </a:t>
                </a:r>
                <a:r>
                  <a:rPr lang="es-AR" sz="1800" dirty="0" err="1">
                    <a:solidFill>
                      <a:prstClr val="black"/>
                    </a:solidFill>
                  </a:rPr>
                  <a:t>IL</a:t>
                </a:r>
                <a:r>
                  <a:rPr lang="es-AR" sz="1800" dirty="0">
                    <a:solidFill>
                      <a:prstClr val="black"/>
                    </a:solidFill>
                  </a:rPr>
                  <a:t> 6 en cultivos primario de fibroblastos pulpares de rata estimulados a diferentes tiempos con LPS, Pos-hoc Tukey </a:t>
                </a:r>
                <a:r>
                  <a:rPr lang="es-AR" sz="1800" dirty="0" err="1">
                    <a:solidFill>
                      <a:prstClr val="black"/>
                    </a:solidFill>
                  </a:rPr>
                  <a:t>HSD</a:t>
                </a:r>
                <a:r>
                  <a:rPr lang="es-AR" sz="1800" dirty="0">
                    <a:solidFill>
                      <a:prstClr val="black"/>
                    </a:solidFill>
                  </a:rPr>
                  <a:t> * p &lt; 0,01 vs control, 5 y 20 min de estimulación n=5</a:t>
                </a:r>
              </a:p>
            </p:txBody>
          </p:sp>
          <p:sp>
            <p:nvSpPr>
              <p:cNvPr id="135" name="Rectángulo 134"/>
              <p:cNvSpPr/>
              <p:nvPr/>
            </p:nvSpPr>
            <p:spPr>
              <a:xfrm>
                <a:off x="4515261" y="6143903"/>
                <a:ext cx="3731511" cy="12299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1800" b="1" i="1" dirty="0">
                    <a:solidFill>
                      <a:prstClr val="black"/>
                    </a:solidFill>
                  </a:rPr>
                  <a:t>Fig. 2</a:t>
                </a:r>
                <a:r>
                  <a:rPr lang="es-AR" sz="1600" dirty="0">
                    <a:solidFill>
                      <a:prstClr val="black"/>
                    </a:solidFill>
                  </a:rPr>
                  <a:t>. </a:t>
                </a:r>
                <a:r>
                  <a:rPr lang="es-AR" sz="1800" dirty="0">
                    <a:solidFill>
                      <a:prstClr val="black"/>
                    </a:solidFill>
                  </a:rPr>
                  <a:t>Expresión relativa del ARNm de TNFa en cultivos primario de fibroblastos pulpares de rata estimulados a diferentes tiempos con LPS. Pos-hoc Tukey test * p &lt; 0,01 vs control y todos los tiempos de estimulación n=4 </a:t>
                </a:r>
              </a:p>
            </p:txBody>
          </p:sp>
        </p:grpSp>
        <p:sp>
          <p:nvSpPr>
            <p:cNvPr id="136" name="CuadroTexto 135"/>
            <p:cNvSpPr txBox="1"/>
            <p:nvPr/>
          </p:nvSpPr>
          <p:spPr>
            <a:xfrm>
              <a:off x="243729" y="32193477"/>
              <a:ext cx="1868223" cy="517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3000" b="1" dirty="0" smtClean="0">
                  <a:solidFill>
                    <a:srgbClr val="FF0000"/>
                  </a:solidFill>
                </a:rPr>
                <a:t>Citoquinas</a:t>
              </a:r>
              <a:endParaRPr lang="es-AR" sz="3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0" name="CuadroTexto 139"/>
          <p:cNvSpPr txBox="1"/>
          <p:nvPr/>
        </p:nvSpPr>
        <p:spPr>
          <a:xfrm>
            <a:off x="13203518" y="31208575"/>
            <a:ext cx="50637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 smtClean="0">
                <a:solidFill>
                  <a:srgbClr val="FF0000"/>
                </a:solidFill>
              </a:rPr>
              <a:t>Receptores de estrógeno </a:t>
            </a:r>
            <a:endParaRPr lang="es-AR" sz="3000" b="1" dirty="0">
              <a:solidFill>
                <a:srgbClr val="FF0000"/>
              </a:solidFill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5797190" y="31241781"/>
            <a:ext cx="5978202" cy="6402693"/>
            <a:chOff x="5375066" y="33893455"/>
            <a:chExt cx="4552177" cy="4860382"/>
          </a:xfrm>
        </p:grpSpPr>
        <p:grpSp>
          <p:nvGrpSpPr>
            <p:cNvPr id="94" name="Grupo 93"/>
            <p:cNvGrpSpPr/>
            <p:nvPr/>
          </p:nvGrpSpPr>
          <p:grpSpPr>
            <a:xfrm>
              <a:off x="5375066" y="34418543"/>
              <a:ext cx="4552177" cy="4335294"/>
              <a:chOff x="177306" y="2097823"/>
              <a:chExt cx="3788939" cy="3550340"/>
            </a:xfrm>
          </p:grpSpPr>
          <p:pic>
            <p:nvPicPr>
              <p:cNvPr id="128" name="Imagen 127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7306" y="2097823"/>
                <a:ext cx="3148774" cy="2362185"/>
              </a:xfrm>
              <a:prstGeom prst="rect">
                <a:avLst/>
              </a:prstGeom>
            </p:spPr>
          </p:pic>
          <p:sp>
            <p:nvSpPr>
              <p:cNvPr id="129" name="Rectángulo 128"/>
              <p:cNvSpPr/>
              <p:nvPr/>
            </p:nvSpPr>
            <p:spPr>
              <a:xfrm>
                <a:off x="491543" y="4504480"/>
                <a:ext cx="3474702" cy="1143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1800" b="1" i="1" dirty="0">
                    <a:solidFill>
                      <a:prstClr val="black"/>
                    </a:solidFill>
                  </a:rPr>
                  <a:t>Fig.</a:t>
                </a:r>
                <a:r>
                  <a:rPr lang="es-AR" sz="1800" b="1" dirty="0">
                    <a:solidFill>
                      <a:prstClr val="black"/>
                    </a:solidFill>
                  </a:rPr>
                  <a:t> </a:t>
                </a:r>
                <a:r>
                  <a:rPr lang="es-AR" sz="1800" b="1" dirty="0" smtClean="0">
                    <a:solidFill>
                      <a:prstClr val="black"/>
                    </a:solidFill>
                  </a:rPr>
                  <a:t>3. </a:t>
                </a:r>
                <a:r>
                  <a:rPr lang="es-AR" sz="1800" dirty="0">
                    <a:solidFill>
                      <a:prstClr val="black"/>
                    </a:solidFill>
                  </a:rPr>
                  <a:t>Expresión relativa del ARNm de TLR4 en cultivos primario de fibroblastos pulpares de rata estimulados a diferentes tiempos con LPS. Pos-hoc Tukey </a:t>
                </a:r>
                <a:r>
                  <a:rPr lang="es-AR" sz="1800" dirty="0" err="1">
                    <a:solidFill>
                      <a:prstClr val="black"/>
                    </a:solidFill>
                  </a:rPr>
                  <a:t>HSD</a:t>
                </a:r>
                <a:r>
                  <a:rPr lang="es-AR" sz="1800" dirty="0">
                    <a:solidFill>
                      <a:prstClr val="black"/>
                    </a:solidFill>
                  </a:rPr>
                  <a:t> * p </a:t>
                </a:r>
                <a:r>
                  <a:rPr lang="es-AR" sz="1800" u="sng" dirty="0">
                    <a:solidFill>
                      <a:prstClr val="black"/>
                    </a:solidFill>
                  </a:rPr>
                  <a:t>&lt;</a:t>
                </a:r>
                <a:r>
                  <a:rPr lang="es-AR" sz="1800" dirty="0">
                    <a:solidFill>
                      <a:prstClr val="black"/>
                    </a:solidFill>
                  </a:rPr>
                  <a:t> 0,03 vs control p </a:t>
                </a:r>
                <a:r>
                  <a:rPr lang="es-AR" sz="1800" u="sng" dirty="0">
                    <a:solidFill>
                      <a:prstClr val="black"/>
                    </a:solidFill>
                  </a:rPr>
                  <a:t>&lt;</a:t>
                </a:r>
                <a:r>
                  <a:rPr lang="es-AR" sz="1800" dirty="0">
                    <a:solidFill>
                      <a:prstClr val="black"/>
                    </a:solidFill>
                  </a:rPr>
                  <a:t>  0,003 vs 24h  # p </a:t>
                </a:r>
                <a:r>
                  <a:rPr lang="es-AR" sz="1800" u="sng" dirty="0">
                    <a:solidFill>
                      <a:prstClr val="black"/>
                    </a:solidFill>
                  </a:rPr>
                  <a:t>&lt; </a:t>
                </a:r>
                <a:r>
                  <a:rPr lang="es-AR" sz="1800" dirty="0">
                    <a:solidFill>
                      <a:prstClr val="black"/>
                    </a:solidFill>
                  </a:rPr>
                  <a:t>0,007 vs 20 min p </a:t>
                </a:r>
                <a:r>
                  <a:rPr lang="es-AR" sz="1800" u="sng" dirty="0">
                    <a:solidFill>
                      <a:prstClr val="black"/>
                    </a:solidFill>
                  </a:rPr>
                  <a:t>&lt; </a:t>
                </a:r>
                <a:r>
                  <a:rPr lang="es-AR" sz="1800" dirty="0">
                    <a:solidFill>
                      <a:prstClr val="black"/>
                    </a:solidFill>
                  </a:rPr>
                  <a:t>0,003 vs 60 min de estimulación  n=5</a:t>
                </a:r>
              </a:p>
            </p:txBody>
          </p:sp>
        </p:grpSp>
        <p:sp>
          <p:nvSpPr>
            <p:cNvPr id="151" name="CuadroTexto 150"/>
            <p:cNvSpPr txBox="1"/>
            <p:nvPr/>
          </p:nvSpPr>
          <p:spPr>
            <a:xfrm>
              <a:off x="5735545" y="33893455"/>
              <a:ext cx="2599058" cy="441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3000" b="1" dirty="0" smtClean="0">
                  <a:solidFill>
                    <a:srgbClr val="FF0000"/>
                  </a:solidFill>
                </a:rPr>
                <a:t>Receptor de LPS </a:t>
              </a:r>
              <a:endParaRPr lang="es-AR" sz="3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2" name="Grupo 151"/>
          <p:cNvGrpSpPr/>
          <p:nvPr/>
        </p:nvGrpSpPr>
        <p:grpSpPr>
          <a:xfrm>
            <a:off x="12206042" y="11556296"/>
            <a:ext cx="12687766" cy="3304426"/>
            <a:chOff x="-493052" y="132593"/>
            <a:chExt cx="12916154" cy="3062188"/>
          </a:xfrm>
        </p:grpSpPr>
        <p:sp>
          <p:nvSpPr>
            <p:cNvPr id="153" name="Rectángulo 152"/>
            <p:cNvSpPr/>
            <p:nvPr/>
          </p:nvSpPr>
          <p:spPr>
            <a:xfrm>
              <a:off x="-490432" y="132593"/>
              <a:ext cx="12913534" cy="9412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3000" b="1" dirty="0" smtClean="0">
                  <a:solidFill>
                    <a:srgbClr val="0070C0"/>
                  </a:solidFill>
                </a:rPr>
                <a:t>1- </a:t>
              </a:r>
              <a:r>
                <a:rPr lang="es-ES" sz="3000" b="1" dirty="0" smtClean="0">
                  <a:solidFill>
                    <a:srgbClr val="0070C0"/>
                  </a:solidFill>
                </a:rPr>
                <a:t>Evaluar </a:t>
              </a:r>
              <a:r>
                <a:rPr lang="es-ES" sz="3000" b="1" dirty="0">
                  <a:solidFill>
                    <a:srgbClr val="0070C0"/>
                  </a:solidFill>
                </a:rPr>
                <a:t>la respuesta inflamatoria inducida por </a:t>
              </a:r>
              <a:r>
                <a:rPr lang="es-ES" sz="3000" b="1" dirty="0" smtClean="0">
                  <a:solidFill>
                    <a:srgbClr val="0070C0"/>
                  </a:solidFill>
                </a:rPr>
                <a:t>LPS </a:t>
              </a:r>
              <a:r>
                <a:rPr lang="es-ES" sz="3000" b="1" dirty="0">
                  <a:solidFill>
                    <a:srgbClr val="0070C0"/>
                  </a:solidFill>
                </a:rPr>
                <a:t>en fibroblastos pulpares de rata </a:t>
              </a:r>
              <a:r>
                <a:rPr lang="es-ES" sz="3000" b="1" i="1" dirty="0">
                  <a:solidFill>
                    <a:srgbClr val="0070C0"/>
                  </a:solidFill>
                </a:rPr>
                <a:t>in vitro</a:t>
              </a:r>
              <a:r>
                <a:rPr lang="es-ES" sz="3000" b="1" dirty="0">
                  <a:solidFill>
                    <a:srgbClr val="0070C0"/>
                  </a:solidFill>
                </a:rPr>
                <a:t>.</a:t>
              </a:r>
            </a:p>
          </p:txBody>
        </p:sp>
        <p:grpSp>
          <p:nvGrpSpPr>
            <p:cNvPr id="154" name="Grupo 153"/>
            <p:cNvGrpSpPr/>
            <p:nvPr/>
          </p:nvGrpSpPr>
          <p:grpSpPr>
            <a:xfrm>
              <a:off x="-493052" y="1066641"/>
              <a:ext cx="12888694" cy="2128140"/>
              <a:chOff x="-416895" y="1292129"/>
              <a:chExt cx="14815283" cy="2525453"/>
            </a:xfrm>
          </p:grpSpPr>
          <p:pic>
            <p:nvPicPr>
              <p:cNvPr id="159" name="Imagen 1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01652" y="2374859"/>
                <a:ext cx="2092412" cy="1188189"/>
              </a:xfrm>
              <a:prstGeom prst="rect">
                <a:avLst/>
              </a:prstGeom>
            </p:spPr>
          </p:pic>
          <p:pic>
            <p:nvPicPr>
              <p:cNvPr id="157" name="Imagen 156"/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98386" y="2005282"/>
                <a:ext cx="2430328" cy="1143031"/>
              </a:xfrm>
              <a:prstGeom prst="rect">
                <a:avLst/>
              </a:prstGeom>
            </p:spPr>
          </p:pic>
          <p:sp>
            <p:nvSpPr>
              <p:cNvPr id="155" name="CuadroTexto 154"/>
              <p:cNvSpPr txBox="1"/>
              <p:nvPr/>
            </p:nvSpPr>
            <p:spPr>
              <a:xfrm>
                <a:off x="1005300" y="3377580"/>
                <a:ext cx="6105026" cy="440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>
                    <a:solidFill>
                      <a:srgbClr val="FF0000"/>
                    </a:solidFill>
                  </a:rPr>
                  <a:t>Cultivo 1 fibroblastos pulpares de rata </a:t>
                </a:r>
                <a:endParaRPr lang="es-AR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6" name="CuadroTexto 155"/>
              <p:cNvSpPr txBox="1"/>
              <p:nvPr/>
            </p:nvSpPr>
            <p:spPr>
              <a:xfrm>
                <a:off x="-416895" y="1302578"/>
                <a:ext cx="3046591" cy="609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3000" b="1" dirty="0"/>
                  <a:t>Experimento 1</a:t>
                </a:r>
                <a:endParaRPr lang="es-AR" sz="3000" b="1" dirty="0"/>
              </a:p>
            </p:txBody>
          </p:sp>
          <p:sp>
            <p:nvSpPr>
              <p:cNvPr id="158" name="Flecha curvada hacia abajo 157"/>
              <p:cNvSpPr/>
              <p:nvPr/>
            </p:nvSpPr>
            <p:spPr>
              <a:xfrm>
                <a:off x="2015090" y="1843328"/>
                <a:ext cx="1541284" cy="635937"/>
              </a:xfrm>
              <a:prstGeom prst="curved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>
                  <a:solidFill>
                    <a:schemeClr val="tx1"/>
                  </a:solidFill>
                </a:endParaRPr>
              </a:p>
            </p:txBody>
          </p:sp>
          <p:pic>
            <p:nvPicPr>
              <p:cNvPr id="160" name="Imagen 159"/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85081" y="1725267"/>
                <a:ext cx="1536325" cy="658423"/>
              </a:xfrm>
              <a:prstGeom prst="rect">
                <a:avLst/>
              </a:prstGeom>
            </p:spPr>
          </p:pic>
          <p:pic>
            <p:nvPicPr>
              <p:cNvPr id="161" name="Imagen 160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93984" y="2409503"/>
                <a:ext cx="2109271" cy="1121479"/>
              </a:xfrm>
              <a:prstGeom prst="rect">
                <a:avLst/>
              </a:prstGeom>
            </p:spPr>
          </p:pic>
          <p:sp>
            <p:nvSpPr>
              <p:cNvPr id="162" name="CuadroTexto 161"/>
              <p:cNvSpPr txBox="1"/>
              <p:nvPr/>
            </p:nvSpPr>
            <p:spPr>
              <a:xfrm>
                <a:off x="11181164" y="1292129"/>
                <a:ext cx="3217224" cy="1861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olidFill>
                      <a:srgbClr val="FF0000"/>
                    </a:solidFill>
                  </a:rPr>
                  <a:t>q-</a:t>
                </a:r>
                <a:r>
                  <a:rPr lang="es-AR" sz="2000" b="1" dirty="0" err="1" smtClean="0">
                    <a:solidFill>
                      <a:srgbClr val="FF0000"/>
                    </a:solidFill>
                  </a:rPr>
                  <a:t>PCR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, Elisa</a:t>
                </a:r>
              </a:p>
              <a:p>
                <a:r>
                  <a:rPr lang="es-AR" sz="2000" b="1" dirty="0" smtClean="0">
                    <a:solidFill>
                      <a:srgbClr val="FF0000"/>
                    </a:solidFill>
                  </a:rPr>
                  <a:t>Pro:  IL1</a:t>
                </a:r>
                <a:r>
                  <a:rPr lang="el-GR" sz="2000" b="1" dirty="0" smtClean="0">
                    <a:solidFill>
                      <a:srgbClr val="FF0000"/>
                    </a:solidFill>
                  </a:rPr>
                  <a:t>β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, IL6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TNF</a:t>
                </a:r>
                <a:r>
                  <a:rPr lang="el-GR" sz="20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y VEGF  </a:t>
                </a:r>
              </a:p>
              <a:p>
                <a:r>
                  <a:rPr lang="es-AR" sz="2000" b="1" dirty="0" smtClean="0">
                    <a:solidFill>
                      <a:srgbClr val="FF0000"/>
                    </a:solidFill>
                  </a:rPr>
                  <a:t>Receptor: TLR4</a:t>
                </a:r>
              </a:p>
              <a:p>
                <a:endParaRPr lang="es-AR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3" name="CuadroTexto 162"/>
              <p:cNvSpPr txBox="1"/>
              <p:nvPr/>
            </p:nvSpPr>
            <p:spPr>
              <a:xfrm>
                <a:off x="6519414" y="1456708"/>
                <a:ext cx="1644658" cy="440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>
                    <a:solidFill>
                      <a:srgbClr val="FF0000"/>
                    </a:solidFill>
                  </a:rPr>
                  <a:t>4 pasaje</a:t>
                </a:r>
                <a:endParaRPr lang="es-A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4" name="CuadroTexto 163"/>
              <p:cNvSpPr txBox="1"/>
              <p:nvPr/>
            </p:nvSpPr>
            <p:spPr>
              <a:xfrm>
                <a:off x="7110325" y="3332104"/>
                <a:ext cx="5465561" cy="440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olidFill>
                      <a:srgbClr val="FF0000"/>
                    </a:solidFill>
                  </a:rPr>
                  <a:t>LSP (1µg/ml) 5, 20, 60 min y 24h</a:t>
                </a:r>
                <a:endParaRPr lang="es-AR" sz="2000" b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77" name="Grupo 176"/>
          <p:cNvGrpSpPr/>
          <p:nvPr/>
        </p:nvGrpSpPr>
        <p:grpSpPr>
          <a:xfrm>
            <a:off x="12206392" y="17590136"/>
            <a:ext cx="13013327" cy="3420701"/>
            <a:chOff x="-708660" y="-1548472"/>
            <a:chExt cx="13657395" cy="3973481"/>
          </a:xfrm>
        </p:grpSpPr>
        <p:sp>
          <p:nvSpPr>
            <p:cNvPr id="178" name="Rectángulo 177"/>
            <p:cNvSpPr/>
            <p:nvPr/>
          </p:nvSpPr>
          <p:spPr>
            <a:xfrm>
              <a:off x="-708660" y="-371379"/>
              <a:ext cx="2632190" cy="64352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3000" b="1" dirty="0"/>
                <a:t>Experimento 3</a:t>
              </a:r>
              <a:endParaRPr lang="es-AR" sz="3000" b="1" dirty="0"/>
            </a:p>
          </p:txBody>
        </p:sp>
        <p:sp>
          <p:nvSpPr>
            <p:cNvPr id="179" name="Rectángulo 178"/>
            <p:cNvSpPr/>
            <p:nvPr/>
          </p:nvSpPr>
          <p:spPr>
            <a:xfrm>
              <a:off x="-689031" y="-1548472"/>
              <a:ext cx="13357407" cy="11797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3000" b="1" dirty="0" smtClean="0">
                  <a:solidFill>
                    <a:srgbClr val="0070C0"/>
                  </a:solidFill>
                </a:rPr>
                <a:t>3- Analizar </a:t>
              </a:r>
              <a:r>
                <a:rPr lang="es-ES" sz="3000" b="1" dirty="0">
                  <a:solidFill>
                    <a:srgbClr val="0070C0"/>
                  </a:solidFill>
                </a:rPr>
                <a:t>el efecto de E2 durante la respuesta inflamatoria inducida por el LPS en fibroblastos pulpares de rata in vitro</a:t>
              </a:r>
              <a:r>
                <a:rPr lang="es-ES" sz="1600" b="1" dirty="0" smtClean="0">
                  <a:solidFill>
                    <a:srgbClr val="0070C0"/>
                  </a:solidFill>
                </a:rPr>
                <a:t>.</a:t>
              </a:r>
              <a:r>
                <a:rPr lang="es-ES" sz="1600" dirty="0" smtClean="0">
                  <a:solidFill>
                    <a:srgbClr val="0070C0"/>
                  </a:solidFill>
                </a:rPr>
                <a:t>  </a:t>
              </a:r>
              <a:endParaRPr lang="es-ES" sz="1600" dirty="0">
                <a:solidFill>
                  <a:srgbClr val="0070C0"/>
                </a:solidFill>
              </a:endParaRPr>
            </a:p>
          </p:txBody>
        </p:sp>
        <p:grpSp>
          <p:nvGrpSpPr>
            <p:cNvPr id="180" name="Grupo 179"/>
            <p:cNvGrpSpPr/>
            <p:nvPr/>
          </p:nvGrpSpPr>
          <p:grpSpPr>
            <a:xfrm>
              <a:off x="-588521" y="-498053"/>
              <a:ext cx="13537256" cy="2923062"/>
              <a:chOff x="1030410" y="-543210"/>
              <a:chExt cx="13357681" cy="3096611"/>
            </a:xfrm>
          </p:grpSpPr>
          <p:pic>
            <p:nvPicPr>
              <p:cNvPr id="181" name="Imagen 180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30410" y="322033"/>
                <a:ext cx="2253922" cy="1401401"/>
              </a:xfrm>
              <a:prstGeom prst="rect">
                <a:avLst/>
              </a:prstGeom>
            </p:spPr>
          </p:pic>
          <p:sp>
            <p:nvSpPr>
              <p:cNvPr id="186" name="Rectángulo 185"/>
              <p:cNvSpPr/>
              <p:nvPr/>
            </p:nvSpPr>
            <p:spPr>
              <a:xfrm>
                <a:off x="7942113" y="1682302"/>
                <a:ext cx="5194511" cy="871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2000" b="1" dirty="0">
                    <a:solidFill>
                      <a:srgbClr val="FF0000"/>
                    </a:solidFill>
                  </a:rPr>
                  <a:t>E2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(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10 nM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)</a:t>
                </a:r>
                <a:r>
                  <a:rPr lang="es-AR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con </a:t>
                </a:r>
                <a:r>
                  <a:rPr lang="es-AR" sz="2000" b="1" dirty="0">
                    <a:solidFill>
                      <a:srgbClr val="FF0000"/>
                    </a:solidFill>
                  </a:rPr>
                  <a:t>o sin LPS (1µg/ml)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5,20,60 min y 24h</a:t>
                </a:r>
                <a:endParaRPr lang="es-AR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8" name="Rectángulo 187"/>
              <p:cNvSpPr/>
              <p:nvPr/>
            </p:nvSpPr>
            <p:spPr>
              <a:xfrm>
                <a:off x="11175490" y="-543210"/>
                <a:ext cx="3212601" cy="871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AR" sz="2000" b="1" dirty="0">
                    <a:solidFill>
                      <a:srgbClr val="FF0000"/>
                    </a:solidFill>
                  </a:rPr>
                  <a:t>q-</a:t>
                </a:r>
                <a:r>
                  <a:rPr lang="es-AR" sz="2000" b="1" dirty="0" err="1">
                    <a:solidFill>
                      <a:srgbClr val="FF0000"/>
                    </a:solidFill>
                  </a:rPr>
                  <a:t>PCR</a:t>
                </a:r>
                <a:r>
                  <a:rPr lang="es-AR" sz="2000" b="1" dirty="0">
                    <a:solidFill>
                      <a:srgbClr val="FF0000"/>
                    </a:solidFill>
                  </a:rPr>
                  <a:t>,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western, Elisa</a:t>
                </a:r>
                <a:endParaRPr lang="es-AR" sz="2000" b="1" dirty="0">
                  <a:solidFill>
                    <a:srgbClr val="FF0000"/>
                  </a:solidFill>
                </a:endParaRPr>
              </a:p>
              <a:p>
                <a:r>
                  <a:rPr lang="es-AR" sz="2000" b="1" dirty="0">
                    <a:solidFill>
                      <a:srgbClr val="FF0000"/>
                    </a:solidFill>
                  </a:rPr>
                  <a:t> IL6, TNF</a:t>
                </a:r>
                <a:r>
                  <a:rPr lang="el-GR" sz="2000" b="1" dirty="0" smtClean="0">
                    <a:solidFill>
                      <a:srgbClr val="FF0000"/>
                    </a:solidFill>
                  </a:rPr>
                  <a:t>α</a:t>
                </a:r>
                <a:r>
                  <a:rPr lang="es-AR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,</a:t>
                </a:r>
                <a:r>
                  <a:rPr lang="es-AR" sz="2000" b="1" dirty="0">
                    <a:solidFill>
                      <a:srgbClr val="FF0000"/>
                    </a:solidFill>
                  </a:rPr>
                  <a:t> </a:t>
                </a:r>
                <a:r>
                  <a:rPr lang="es-AR" sz="2000" b="1" dirty="0" smtClean="0">
                    <a:solidFill>
                      <a:srgbClr val="FF0000"/>
                    </a:solidFill>
                  </a:rPr>
                  <a:t>TLR4 y VEGF</a:t>
                </a:r>
                <a:endParaRPr lang="es-AR" sz="20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92" name="Rectángulo 191"/>
          <p:cNvSpPr/>
          <p:nvPr/>
        </p:nvSpPr>
        <p:spPr>
          <a:xfrm>
            <a:off x="12379882" y="20873076"/>
            <a:ext cx="1289306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b="1" dirty="0" smtClean="0">
                <a:solidFill>
                  <a:srgbClr val="0070C0"/>
                </a:solidFill>
              </a:rPr>
              <a:t>4: Estudiar la participación de la via de señalización de ERK1/2 en la respuesta inflamatoria de fibroblastos pulpares inducida por LPS y E2  </a:t>
            </a:r>
            <a:endParaRPr lang="es-ES" sz="3000" b="1" dirty="0">
              <a:solidFill>
                <a:srgbClr val="0070C0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236565" y="31030619"/>
            <a:ext cx="4461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200" dirty="0">
                <a:latin typeface="Franklin Gothic Medium" panose="020B0603020102020204" pitchFamily="34" charset="0"/>
              </a:rPr>
              <a:t>Resultados preliminares</a:t>
            </a:r>
          </a:p>
        </p:txBody>
      </p:sp>
      <p:grpSp>
        <p:nvGrpSpPr>
          <p:cNvPr id="28" name="Grupo 27"/>
          <p:cNvGrpSpPr/>
          <p:nvPr/>
        </p:nvGrpSpPr>
        <p:grpSpPr>
          <a:xfrm>
            <a:off x="18369784" y="37442816"/>
            <a:ext cx="6664479" cy="5252824"/>
            <a:chOff x="18317110" y="36879998"/>
            <a:chExt cx="6664479" cy="5252824"/>
          </a:xfrm>
        </p:grpSpPr>
        <p:sp>
          <p:nvSpPr>
            <p:cNvPr id="138" name="CuadroTexto 137"/>
            <p:cNvSpPr txBox="1"/>
            <p:nvPr/>
          </p:nvSpPr>
          <p:spPr>
            <a:xfrm rot="16200000">
              <a:off x="18308300" y="38926644"/>
              <a:ext cx="60239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600" b="1" kern="0" dirty="0" smtClean="0">
                  <a:solidFill>
                    <a:srgbClr val="002060"/>
                  </a:solidFill>
                </a:rPr>
                <a:t> TLR4</a:t>
              </a:r>
              <a:endParaRPr lang="es-AR" sz="1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18838558" y="36879998"/>
              <a:ext cx="6143031" cy="5252824"/>
              <a:chOff x="9679992" y="33967833"/>
              <a:chExt cx="4966261" cy="4498705"/>
            </a:xfrm>
          </p:grpSpPr>
          <p:grpSp>
            <p:nvGrpSpPr>
              <p:cNvPr id="22" name="Grupo 21"/>
              <p:cNvGrpSpPr/>
              <p:nvPr/>
            </p:nvGrpSpPr>
            <p:grpSpPr>
              <a:xfrm>
                <a:off x="9679992" y="34336157"/>
                <a:ext cx="4966261" cy="4130381"/>
                <a:chOff x="9832392" y="34259957"/>
                <a:chExt cx="4966261" cy="4130381"/>
              </a:xfrm>
            </p:grpSpPr>
            <p:grpSp>
              <p:nvGrpSpPr>
                <p:cNvPr id="141" name="Grupo 140"/>
                <p:cNvGrpSpPr/>
                <p:nvPr/>
              </p:nvGrpSpPr>
              <p:grpSpPr>
                <a:xfrm>
                  <a:off x="9832392" y="34259957"/>
                  <a:ext cx="4966261" cy="4130381"/>
                  <a:chOff x="3235843" y="1917011"/>
                  <a:chExt cx="6656851" cy="5635496"/>
                </a:xfrm>
              </p:grpSpPr>
              <p:grpSp>
                <p:nvGrpSpPr>
                  <p:cNvPr id="142" name="Grupo 141"/>
                  <p:cNvGrpSpPr/>
                  <p:nvPr/>
                </p:nvGrpSpPr>
                <p:grpSpPr>
                  <a:xfrm>
                    <a:off x="3235843" y="1960576"/>
                    <a:ext cx="6656851" cy="5591931"/>
                    <a:chOff x="3235843" y="1960576"/>
                    <a:chExt cx="6656851" cy="5591931"/>
                  </a:xfrm>
                </p:grpSpPr>
                <p:grpSp>
                  <p:nvGrpSpPr>
                    <p:cNvPr id="144" name="Grupo 143"/>
                    <p:cNvGrpSpPr/>
                    <p:nvPr/>
                  </p:nvGrpSpPr>
                  <p:grpSpPr>
                    <a:xfrm>
                      <a:off x="3235843" y="1960576"/>
                      <a:ext cx="6656851" cy="5591931"/>
                      <a:chOff x="8155109" y="1641512"/>
                      <a:chExt cx="4867073" cy="4249304"/>
                    </a:xfrm>
                  </p:grpSpPr>
                  <p:sp>
                    <p:nvSpPr>
                      <p:cNvPr id="146" name="Rectángulo 145"/>
                      <p:cNvSpPr/>
                      <p:nvPr/>
                    </p:nvSpPr>
                    <p:spPr>
                      <a:xfrm>
                        <a:off x="8400277" y="3941839"/>
                        <a:ext cx="4621905" cy="1948977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endParaRPr lang="es-AR" b="1" i="1" dirty="0">
                          <a:solidFill>
                            <a:prstClr val="black"/>
                          </a:solidFill>
                        </a:endParaRPr>
                      </a:p>
                      <a:p>
                        <a:r>
                          <a:rPr lang="es-AR" sz="1800" b="1" i="1" dirty="0" err="1" smtClean="0">
                            <a:solidFill>
                              <a:prstClr val="black"/>
                            </a:solidFill>
                          </a:rPr>
                          <a:t>Fig.6</a:t>
                        </a:r>
                        <a:r>
                          <a:rPr lang="es-AR" sz="1800" b="1" dirty="0" smtClean="0">
                            <a:solidFill>
                              <a:prstClr val="black"/>
                            </a:solidFill>
                          </a:rPr>
                          <a:t>.</a:t>
                        </a:r>
                        <a:r>
                          <a:rPr lang="es-AR" sz="1800" b="1" i="1" dirty="0" smtClean="0">
                            <a:solidFill>
                              <a:prstClr val="black"/>
                            </a:solidFill>
                          </a:rPr>
                          <a:t>  </a:t>
                        </a:r>
                        <a:r>
                          <a:rPr lang="es-AR" sz="1800" dirty="0" smtClean="0">
                            <a:solidFill>
                              <a:prstClr val="black"/>
                            </a:solidFill>
                          </a:rPr>
                          <a:t>Expresión relativa de TLR4 en cultivos de fibroblastos pulpares de rata estimulados con</a:t>
                        </a:r>
                        <a:r>
                          <a:rPr lang="en-US" sz="1800" dirty="0" smtClean="0">
                            <a:solidFill>
                              <a:prstClr val="black"/>
                            </a:solidFill>
                          </a:rPr>
                          <a:t> </a:t>
                        </a:r>
                        <a:r>
                          <a:rPr lang="en-US" sz="1800" dirty="0">
                            <a:solidFill>
                              <a:prstClr val="black"/>
                            </a:solidFill>
                          </a:rPr>
                          <a:t>E2, Post-hoc Fisher * p &lt;0.02  vs </a:t>
                        </a:r>
                        <a:r>
                          <a:rPr lang="en-US" sz="1800" dirty="0" err="1">
                            <a:solidFill>
                              <a:prstClr val="black"/>
                            </a:solidFill>
                          </a:rPr>
                          <a:t>60min</a:t>
                        </a:r>
                        <a:r>
                          <a:rPr lang="en-US" sz="1800" dirty="0">
                            <a:solidFill>
                              <a:prstClr val="black"/>
                            </a:solidFill>
                          </a:rPr>
                          <a:t> ** p &lt;0.001 y</a:t>
                        </a:r>
                        <a:r>
                          <a:rPr lang="en-US" sz="1800" dirty="0" smtClean="0">
                            <a:solidFill>
                              <a:prstClr val="black"/>
                            </a:solidFill>
                          </a:rPr>
                          <a:t> </a:t>
                        </a:r>
                        <a:r>
                          <a:rPr lang="en-US" sz="1800" dirty="0">
                            <a:solidFill>
                              <a:prstClr val="black"/>
                            </a:solidFill>
                          </a:rPr>
                          <a:t>24H # p &lt;0.0001 N=3</a:t>
                        </a:r>
                      </a:p>
                      <a:p>
                        <a:endParaRPr lang="es-AR" sz="1800" dirty="0">
                          <a:solidFill>
                            <a:prstClr val="black"/>
                          </a:solidFill>
                        </a:endParaRPr>
                      </a:p>
                    </p:txBody>
                  </p:sp>
                  <p:pic>
                    <p:nvPicPr>
                      <p:cNvPr id="147" name="Imagen 146"/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14"/>
                      <a:srcRect l="6519" t="9180" r="18661" b="18496"/>
                      <a:stretch/>
                    </p:blipFill>
                    <p:spPr>
                      <a:xfrm>
                        <a:off x="8155109" y="1641512"/>
                        <a:ext cx="3603667" cy="2643222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148" name="CuadroTexto 147"/>
                      <p:cNvSpPr txBox="1"/>
                      <p:nvPr/>
                    </p:nvSpPr>
                    <p:spPr>
                      <a:xfrm>
                        <a:off x="8762689" y="4233265"/>
                        <a:ext cx="3956670" cy="4664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lvl="0" defTabSz="3455975">
                          <a:defRPr/>
                        </a:pPr>
                        <a:r>
                          <a:rPr lang="es-AR" sz="2000" b="1" kern="0" dirty="0">
                            <a:solidFill>
                              <a:srgbClr val="002060"/>
                            </a:solidFill>
                            <a:latin typeface="Comic Sans MS" panose="030F0702030302020204" pitchFamily="66" charset="0"/>
                          </a:rPr>
                          <a:t>Control </a:t>
                        </a:r>
                        <a:r>
                          <a:rPr lang="es-AR" sz="2000" b="1" kern="0" dirty="0" smtClean="0">
                            <a:solidFill>
                              <a:srgbClr val="002060"/>
                            </a:solidFill>
                            <a:latin typeface="Comic Sans MS" panose="030F0702030302020204" pitchFamily="66" charset="0"/>
                          </a:rPr>
                          <a:t>     60min       24h     </a:t>
                        </a:r>
                        <a:endParaRPr lang="es-AR" sz="2000" b="1" kern="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149" name="Rectángulo 148"/>
                      <p:cNvSpPr/>
                      <p:nvPr/>
                    </p:nvSpPr>
                    <p:spPr>
                      <a:xfrm>
                        <a:off x="10796963" y="4559305"/>
                        <a:ext cx="599578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 marL="0" marR="0" lvl="0" indent="0" defTabSz="3455975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s-AR" sz="2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omic Sans MS" panose="030F0702030302020204" pitchFamily="66" charset="0"/>
                          </a:rPr>
                          <a:t>E2</a:t>
                        </a:r>
                      </a:p>
                    </p:txBody>
                  </p:sp>
                </p:grpSp>
                <p:sp>
                  <p:nvSpPr>
                    <p:cNvPr id="145" name="Rectángulo 144"/>
                    <p:cNvSpPr/>
                    <p:nvPr/>
                  </p:nvSpPr>
                  <p:spPr>
                    <a:xfrm flipH="1" flipV="1">
                      <a:off x="7625111" y="3969902"/>
                      <a:ext cx="389271" cy="71388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s-AR" sz="2800" dirty="0">
                          <a:solidFill>
                            <a:srgbClr val="4472C4"/>
                          </a:solidFill>
                        </a:rPr>
                        <a:t>#</a:t>
                      </a:r>
                    </a:p>
                  </p:txBody>
                </p:sp>
              </p:grpSp>
              <p:sp>
                <p:nvSpPr>
                  <p:cNvPr id="143" name="Rectángulo 142"/>
                  <p:cNvSpPr/>
                  <p:nvPr/>
                </p:nvSpPr>
                <p:spPr>
                  <a:xfrm>
                    <a:off x="6170534" y="1917011"/>
                    <a:ext cx="471359" cy="71388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s-AR" sz="2800" dirty="0" smtClean="0">
                        <a:solidFill>
                          <a:srgbClr val="FF0000"/>
                        </a:solidFill>
                      </a:rPr>
                      <a:t>*</a:t>
                    </a:r>
                    <a:endParaRPr lang="es-AR" sz="28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50" name="Conector recto 149"/>
                <p:cNvCxnSpPr/>
                <p:nvPr/>
              </p:nvCxnSpPr>
              <p:spPr>
                <a:xfrm>
                  <a:off x="11714523" y="37061663"/>
                  <a:ext cx="1951694" cy="3613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5B9BD5"/>
                  </a:solidFill>
                  <a:prstDash val="solid"/>
                  <a:miter lim="800000"/>
                </a:ln>
                <a:effectLst/>
              </p:spPr>
            </p:cxnSp>
          </p:grpSp>
          <p:sp>
            <p:nvSpPr>
              <p:cNvPr id="130" name="CuadroTexto 129"/>
              <p:cNvSpPr txBox="1"/>
              <p:nvPr/>
            </p:nvSpPr>
            <p:spPr>
              <a:xfrm>
                <a:off x="9950129" y="33967833"/>
                <a:ext cx="2790199" cy="474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3000" b="1" dirty="0" smtClean="0">
                    <a:solidFill>
                      <a:srgbClr val="FF0000"/>
                    </a:solidFill>
                  </a:rPr>
                  <a:t>Receptor de LPS </a:t>
                </a:r>
                <a:endParaRPr lang="es-AR" sz="30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6" name="CuadroTexto 5"/>
          <p:cNvSpPr txBox="1"/>
          <p:nvPr/>
        </p:nvSpPr>
        <p:spPr>
          <a:xfrm>
            <a:off x="12252581" y="14704010"/>
            <a:ext cx="120605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 smtClean="0">
                <a:solidFill>
                  <a:srgbClr val="0070C0"/>
                </a:solidFill>
              </a:rPr>
              <a:t>2- Identificar los ERs presentes en fibroblastos pulpares de rata </a:t>
            </a:r>
            <a:r>
              <a:rPr lang="es-AR" sz="3000" b="1" i="1" dirty="0" smtClean="0">
                <a:solidFill>
                  <a:srgbClr val="0070C0"/>
                </a:solidFill>
              </a:rPr>
              <a:t>in vitro</a:t>
            </a:r>
            <a:endParaRPr lang="es-AR" sz="3000" b="1" i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2239327" y="15230394"/>
            <a:ext cx="4818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b="1" dirty="0" smtClean="0"/>
              <a:t>Experimento 2</a:t>
            </a:r>
            <a:endParaRPr lang="es-AR" sz="3000" b="1" dirty="0"/>
          </a:p>
        </p:txBody>
      </p:sp>
      <p:pic>
        <p:nvPicPr>
          <p:cNvPr id="171" name="Imagen 17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4806" y="16126545"/>
            <a:ext cx="2076901" cy="1039401"/>
          </a:xfrm>
          <a:prstGeom prst="rect">
            <a:avLst/>
          </a:prstGeom>
        </p:spPr>
      </p:pic>
      <p:sp>
        <p:nvSpPr>
          <p:cNvPr id="172" name="Flecha curvada hacia abajo 171"/>
          <p:cNvSpPr/>
          <p:nvPr/>
        </p:nvSpPr>
        <p:spPr>
          <a:xfrm>
            <a:off x="14182855" y="15779874"/>
            <a:ext cx="1317145" cy="5782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pic>
        <p:nvPicPr>
          <p:cNvPr id="173" name="Imagen 1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8014" y="16448741"/>
            <a:ext cx="1788126" cy="1080465"/>
          </a:xfrm>
          <a:prstGeom prst="rect">
            <a:avLst/>
          </a:prstGeom>
        </p:spPr>
      </p:pic>
      <p:pic>
        <p:nvPicPr>
          <p:cNvPr id="174" name="Imagen 1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7243" y="16444559"/>
            <a:ext cx="1788126" cy="1080465"/>
          </a:xfrm>
          <a:prstGeom prst="rect">
            <a:avLst/>
          </a:prstGeom>
        </p:spPr>
      </p:pic>
      <p:pic>
        <p:nvPicPr>
          <p:cNvPr id="175" name="Imagen 17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057953" y="15805789"/>
            <a:ext cx="1497479" cy="682901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13479935" y="17273620"/>
            <a:ext cx="5224580" cy="139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Cultivo 1 fibroblastos pulpares de rata </a:t>
            </a:r>
          </a:p>
          <a:p>
            <a:endParaRPr lang="es-AR" dirty="0"/>
          </a:p>
        </p:txBody>
      </p:sp>
      <p:sp>
        <p:nvSpPr>
          <p:cNvPr id="194" name="CuadroTexto 193"/>
          <p:cNvSpPr txBox="1"/>
          <p:nvPr/>
        </p:nvSpPr>
        <p:spPr>
          <a:xfrm>
            <a:off x="18726171" y="17266223"/>
            <a:ext cx="4670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rgbClr val="FF0000"/>
                </a:solidFill>
              </a:rPr>
              <a:t>LSP (1µg/ml) 5, 20, 60 min y 24h</a:t>
            </a:r>
            <a:endParaRPr lang="es-AR" sz="2000" b="1" dirty="0">
              <a:solidFill>
                <a:srgbClr val="FF0000"/>
              </a:solidFill>
            </a:endParaRPr>
          </a:p>
        </p:txBody>
      </p:sp>
      <p:sp>
        <p:nvSpPr>
          <p:cNvPr id="195" name="CuadroTexto 194"/>
          <p:cNvSpPr txBox="1"/>
          <p:nvPr/>
        </p:nvSpPr>
        <p:spPr>
          <a:xfrm>
            <a:off x="18267250" y="15586894"/>
            <a:ext cx="1405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4 pasaje</a:t>
            </a:r>
            <a:endParaRPr lang="es-AR" sz="2000" dirty="0">
              <a:solidFill>
                <a:srgbClr val="FF0000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2181657" y="15598238"/>
            <a:ext cx="6076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q</a:t>
            </a:r>
            <a:r>
              <a:rPr lang="es-AR" sz="2000" b="1" dirty="0" smtClean="0">
                <a:solidFill>
                  <a:srgbClr val="FF0000"/>
                </a:solidFill>
              </a:rPr>
              <a:t>-PRC, Western </a:t>
            </a:r>
            <a:r>
              <a:rPr lang="es-AR" sz="2000" b="1" dirty="0">
                <a:solidFill>
                  <a:srgbClr val="FF0000"/>
                </a:solidFill>
              </a:rPr>
              <a:t>B</a:t>
            </a:r>
            <a:r>
              <a:rPr lang="es-AR" sz="2000" b="1" dirty="0" smtClean="0">
                <a:solidFill>
                  <a:srgbClr val="FF0000"/>
                </a:solidFill>
              </a:rPr>
              <a:t>lot</a:t>
            </a:r>
          </a:p>
          <a:p>
            <a:r>
              <a:rPr lang="es-AR" sz="2000" b="1" dirty="0" smtClean="0">
                <a:solidFill>
                  <a:srgbClr val="FF0000"/>
                </a:solidFill>
              </a:rPr>
              <a:t>de ERs: ER</a:t>
            </a:r>
            <a:r>
              <a:rPr lang="el-G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s-A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AR" sz="2000" b="1" dirty="0" smtClean="0">
                <a:solidFill>
                  <a:srgbClr val="FF0000"/>
                </a:solidFill>
              </a:rPr>
              <a:t>ER</a:t>
            </a:r>
            <a:r>
              <a:rPr lang="el-G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s-A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GPER</a:t>
            </a:r>
            <a:endParaRPr lang="es-AR" sz="2000" b="1" dirty="0">
              <a:solidFill>
                <a:srgbClr val="FF0000"/>
              </a:solidFill>
            </a:endParaRPr>
          </a:p>
        </p:txBody>
      </p:sp>
      <p:sp>
        <p:nvSpPr>
          <p:cNvPr id="197" name="Flecha curvada hacia abajo 196"/>
          <p:cNvSpPr/>
          <p:nvPr/>
        </p:nvSpPr>
        <p:spPr>
          <a:xfrm>
            <a:off x="14182855" y="19088008"/>
            <a:ext cx="1317145" cy="5782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pic>
        <p:nvPicPr>
          <p:cNvPr id="199" name="Imagen 19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891817" y="18939226"/>
            <a:ext cx="1312907" cy="598730"/>
          </a:xfrm>
          <a:prstGeom prst="rect">
            <a:avLst/>
          </a:prstGeom>
        </p:spPr>
      </p:pic>
      <p:sp>
        <p:nvSpPr>
          <p:cNvPr id="202" name="CuadroTexto 201"/>
          <p:cNvSpPr txBox="1"/>
          <p:nvPr/>
        </p:nvSpPr>
        <p:spPr>
          <a:xfrm>
            <a:off x="18477181" y="18994339"/>
            <a:ext cx="1405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4 pasaje</a:t>
            </a:r>
            <a:endParaRPr lang="es-AR" sz="2000" dirty="0">
              <a:solidFill>
                <a:srgbClr val="FF0000"/>
              </a:solidFill>
            </a:endParaRPr>
          </a:p>
        </p:txBody>
      </p:sp>
      <p:pic>
        <p:nvPicPr>
          <p:cNvPr id="198" name="Imagen 1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6314" y="19623217"/>
            <a:ext cx="1788126" cy="1080465"/>
          </a:xfrm>
          <a:prstGeom prst="rect">
            <a:avLst/>
          </a:prstGeom>
        </p:spPr>
      </p:pic>
      <p:sp>
        <p:nvSpPr>
          <p:cNvPr id="196" name="CuadroTexto 195"/>
          <p:cNvSpPr txBox="1"/>
          <p:nvPr/>
        </p:nvSpPr>
        <p:spPr>
          <a:xfrm>
            <a:off x="13665598" y="20429887"/>
            <a:ext cx="5224580" cy="139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Cultivo 1 fibroblastos pulpares de rata </a:t>
            </a:r>
          </a:p>
          <a:p>
            <a:endParaRPr lang="es-AR" dirty="0"/>
          </a:p>
        </p:txBody>
      </p:sp>
      <p:pic>
        <p:nvPicPr>
          <p:cNvPr id="203" name="Imagen 20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67389" y="22797696"/>
            <a:ext cx="2176501" cy="1138827"/>
          </a:xfrm>
          <a:prstGeom prst="rect">
            <a:avLst/>
          </a:prstGeom>
        </p:spPr>
      </p:pic>
      <p:sp>
        <p:nvSpPr>
          <p:cNvPr id="204" name="Rectángulo 203"/>
          <p:cNvSpPr/>
          <p:nvPr/>
        </p:nvSpPr>
        <p:spPr>
          <a:xfrm>
            <a:off x="12206392" y="21727071"/>
            <a:ext cx="250805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000" b="1" dirty="0"/>
              <a:t>Experimento </a:t>
            </a:r>
            <a:r>
              <a:rPr lang="es-AR" sz="3000" b="1" dirty="0" smtClean="0"/>
              <a:t>4</a:t>
            </a:r>
            <a:endParaRPr lang="es-AR" sz="3000" b="1" dirty="0"/>
          </a:p>
        </p:txBody>
      </p:sp>
      <p:sp>
        <p:nvSpPr>
          <p:cNvPr id="205" name="CuadroTexto 204"/>
          <p:cNvSpPr txBox="1"/>
          <p:nvPr/>
        </p:nvSpPr>
        <p:spPr>
          <a:xfrm>
            <a:off x="13321398" y="23905965"/>
            <a:ext cx="3243066" cy="1702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Cultivo 1 fibroblastos pulpares de rata </a:t>
            </a:r>
          </a:p>
          <a:p>
            <a:endParaRPr lang="es-AR" dirty="0"/>
          </a:p>
        </p:txBody>
      </p:sp>
      <p:sp>
        <p:nvSpPr>
          <p:cNvPr id="206" name="Flecha curvada hacia abajo 205"/>
          <p:cNvSpPr/>
          <p:nvPr/>
        </p:nvSpPr>
        <p:spPr>
          <a:xfrm>
            <a:off x="13891402" y="22561028"/>
            <a:ext cx="1317145" cy="57828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12404218" y="31651079"/>
            <a:ext cx="5878614" cy="6816552"/>
            <a:chOff x="13059346" y="31651079"/>
            <a:chExt cx="5878614" cy="6816552"/>
          </a:xfrm>
        </p:grpSpPr>
        <p:grpSp>
          <p:nvGrpSpPr>
            <p:cNvPr id="214" name="Grupo 213"/>
            <p:cNvGrpSpPr/>
            <p:nvPr/>
          </p:nvGrpSpPr>
          <p:grpSpPr>
            <a:xfrm>
              <a:off x="13059346" y="31651079"/>
              <a:ext cx="5322911" cy="4180625"/>
              <a:chOff x="3718477" y="675577"/>
              <a:chExt cx="6579043" cy="5301130"/>
            </a:xfrm>
          </p:grpSpPr>
          <p:sp>
            <p:nvSpPr>
              <p:cNvPr id="215" name="CuadroTexto 214"/>
              <p:cNvSpPr txBox="1"/>
              <p:nvPr/>
            </p:nvSpPr>
            <p:spPr>
              <a:xfrm rot="16200000">
                <a:off x="3478351" y="2445115"/>
                <a:ext cx="974782" cy="4945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sz="2000" b="1" dirty="0" smtClean="0">
                    <a:solidFill>
                      <a:srgbClr val="FF33CC"/>
                    </a:solidFill>
                  </a:rPr>
                  <a:t>ER</a:t>
                </a:r>
                <a:r>
                  <a:rPr lang="el-GR" sz="2000" b="1" dirty="0" smtClean="0">
                    <a:solidFill>
                      <a:srgbClr val="FF33CC"/>
                    </a:solidFill>
                  </a:rPr>
                  <a:t>β</a:t>
                </a:r>
                <a:endParaRPr lang="es-AR" sz="2000" b="1" dirty="0">
                  <a:solidFill>
                    <a:srgbClr val="FF33CC"/>
                  </a:solidFill>
                </a:endParaRPr>
              </a:p>
            </p:txBody>
          </p:sp>
          <p:grpSp>
            <p:nvGrpSpPr>
              <p:cNvPr id="216" name="Grupo 215"/>
              <p:cNvGrpSpPr/>
              <p:nvPr/>
            </p:nvGrpSpPr>
            <p:grpSpPr>
              <a:xfrm>
                <a:off x="4207288" y="675577"/>
                <a:ext cx="6090232" cy="5301130"/>
                <a:chOff x="3990332" y="654953"/>
                <a:chExt cx="6090232" cy="5301130"/>
              </a:xfrm>
            </p:grpSpPr>
            <p:grpSp>
              <p:nvGrpSpPr>
                <p:cNvPr id="217" name="Grupo 216"/>
                <p:cNvGrpSpPr/>
                <p:nvPr/>
              </p:nvGrpSpPr>
              <p:grpSpPr>
                <a:xfrm>
                  <a:off x="3990332" y="654953"/>
                  <a:ext cx="6090232" cy="5301130"/>
                  <a:chOff x="4830404" y="249727"/>
                  <a:chExt cx="6090232" cy="5301130"/>
                </a:xfrm>
              </p:grpSpPr>
              <p:pic>
                <p:nvPicPr>
                  <p:cNvPr id="219" name="Imagen 218"/>
                  <p:cNvPicPr>
                    <a:picLocks noChangeAspect="1"/>
                  </p:cNvPicPr>
                  <p:nvPr/>
                </p:nvPicPr>
                <p:blipFill rotWithShape="1">
                  <a:blip r:embed="rId15"/>
                  <a:srcRect l="4376" t="5908"/>
                  <a:stretch/>
                </p:blipFill>
                <p:spPr>
                  <a:xfrm>
                    <a:off x="4830404" y="674605"/>
                    <a:ext cx="6090232" cy="4876252"/>
                  </a:xfrm>
                  <a:prstGeom prst="rect">
                    <a:avLst/>
                  </a:prstGeom>
                </p:spPr>
              </p:pic>
              <p:sp>
                <p:nvSpPr>
                  <p:cNvPr id="220" name="CuadroTexto 219"/>
                  <p:cNvSpPr txBox="1"/>
                  <p:nvPr/>
                </p:nvSpPr>
                <p:spPr>
                  <a:xfrm>
                    <a:off x="7445096" y="249727"/>
                    <a:ext cx="1133341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3600" b="1" dirty="0" smtClean="0">
                        <a:solidFill>
                          <a:srgbClr val="FF33CC"/>
                        </a:solidFill>
                      </a:rPr>
                      <a:t>ER</a:t>
                    </a:r>
                    <a:r>
                      <a:rPr lang="el-GR" sz="3600" b="1" dirty="0" smtClean="0">
                        <a:solidFill>
                          <a:srgbClr val="FF33CC"/>
                        </a:solidFill>
                      </a:rPr>
                      <a:t>β</a:t>
                    </a:r>
                    <a:endParaRPr lang="es-AR" sz="3600" b="1" dirty="0">
                      <a:solidFill>
                        <a:srgbClr val="FF33CC"/>
                      </a:solidFill>
                    </a:endParaRPr>
                  </a:p>
                </p:txBody>
              </p:sp>
            </p:grpSp>
            <p:cxnSp>
              <p:nvCxnSpPr>
                <p:cNvPr id="218" name="Conector recto 217"/>
                <p:cNvCxnSpPr/>
                <p:nvPr/>
              </p:nvCxnSpPr>
              <p:spPr>
                <a:xfrm flipV="1">
                  <a:off x="6157829" y="5347402"/>
                  <a:ext cx="3219719" cy="1287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CuadroTexto 28"/>
                <p:cNvSpPr txBox="1"/>
                <p:nvPr/>
              </p:nvSpPr>
              <p:spPr>
                <a:xfrm>
                  <a:off x="13713380" y="35718737"/>
                  <a:ext cx="5224580" cy="27488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AR" sz="1800" b="1" i="1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Fig. </a:t>
                  </a:r>
                  <a:r>
                    <a:rPr lang="es-AR" sz="1800" b="1" i="1" dirty="0" smtClean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4.</a:t>
                  </a:r>
                  <a:r>
                    <a:rPr lang="es-AR" sz="1800" i="1" dirty="0" smtClean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es-AR" sz="18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Expresión relativa del ARNm de </a:t>
                  </a:r>
                  <a:r>
                    <a:rPr lang="es-AR" sz="18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ER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β</m:t>
                      </m:r>
                      <m:r>
                        <a:rPr lang="es-AR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es-AR" sz="1800" dirty="0">
                      <a:latin typeface="Calibri" panose="020F0502020204030204" pitchFamily="34" charset="0"/>
                      <a:ea typeface="Calibri" panose="020F0502020204030204" pitchFamily="34" charset="0"/>
                    </a:rPr>
                    <a:t>en </a:t>
                  </a:r>
                  <a:r>
                    <a:rPr lang="es-AR" sz="1800" dirty="0"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cultivos primario de fibroblastos pulpares de rata. El grafico representa la media y el intervalo de confianza de 5 cultivos a partir del cuarto repique estimulado a diferentes tiempos con LPS. No se encontraron diferencias significativas debido al tratamiento</a:t>
                  </a:r>
                  <a:endParaRPr lang="es-AR" sz="1800" dirty="0"/>
                </a:p>
                <a:p>
                  <a:endParaRPr lang="es-AR" dirty="0"/>
                </a:p>
              </p:txBody>
            </p:sp>
          </mc:Choice>
          <mc:Fallback>
            <p:sp>
              <p:nvSpPr>
                <p:cNvPr id="29" name="CuadroTexto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13380" y="35718737"/>
                  <a:ext cx="5224580" cy="2748894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933" t="-1109" r="-1167"/>
                  </a:stretch>
                </a:blipFill>
              </p:spPr>
              <p:txBody>
                <a:bodyPr/>
                <a:lstStyle/>
                <a:p>
                  <a:r>
                    <a:rPr lang="es-AR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21" name="Imagen 220"/>
          <p:cNvPicPr>
            <a:picLocks noChangeAspect="1"/>
          </p:cNvPicPr>
          <p:nvPr/>
        </p:nvPicPr>
        <p:blipFill rotWithShape="1">
          <a:blip r:embed="rId17"/>
          <a:srcRect l="34753" t="23085" r="27747" b="23367"/>
          <a:stretch/>
        </p:blipFill>
        <p:spPr>
          <a:xfrm>
            <a:off x="18680315" y="31592122"/>
            <a:ext cx="5400643" cy="4077142"/>
          </a:xfrm>
          <a:prstGeom prst="rect">
            <a:avLst/>
          </a:prstGeom>
        </p:spPr>
      </p:pic>
      <p:sp>
        <p:nvSpPr>
          <p:cNvPr id="222" name="CuadroTexto 221"/>
          <p:cNvSpPr txBox="1"/>
          <p:nvPr/>
        </p:nvSpPr>
        <p:spPr>
          <a:xfrm>
            <a:off x="21053290" y="31598100"/>
            <a:ext cx="1687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>
                <a:solidFill>
                  <a:srgbClr val="FF33CC"/>
                </a:solidFill>
              </a:rPr>
              <a:t>GPER</a:t>
            </a:r>
            <a:endParaRPr lang="es-AR" sz="3600" b="1" dirty="0">
              <a:solidFill>
                <a:srgbClr val="FF33CC"/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9322077" y="35659923"/>
            <a:ext cx="53992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Fig. 5</a:t>
            </a:r>
            <a:r>
              <a:rPr lang="es-AR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Expresión relativa del ARNm de Gper </a:t>
            </a: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</a:rPr>
              <a:t>en </a:t>
            </a:r>
            <a:r>
              <a:rPr lang="es-A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cultivos primario de fibroblastos pulpares de rata. El grafico representa la media y el intervalo de confianza de 5 cultivos a partir del cuarto repique estimulado a diferentes tiempos con LPS. No se encontraron diferencias significativas debido al tratamiento.</a:t>
            </a:r>
            <a:endParaRPr lang="es-AR" sz="1800" dirty="0"/>
          </a:p>
        </p:txBody>
      </p:sp>
      <p:pic>
        <p:nvPicPr>
          <p:cNvPr id="223" name="Imagen 2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673316" y="22508792"/>
            <a:ext cx="1312907" cy="598730"/>
          </a:xfrm>
          <a:prstGeom prst="rect">
            <a:avLst/>
          </a:prstGeom>
        </p:spPr>
      </p:pic>
      <p:pic>
        <p:nvPicPr>
          <p:cNvPr id="224" name="Imagen 2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5105" y="23146252"/>
            <a:ext cx="1788126" cy="1080465"/>
          </a:xfrm>
          <a:prstGeom prst="rect">
            <a:avLst/>
          </a:prstGeom>
        </p:spPr>
      </p:pic>
      <p:sp>
        <p:nvSpPr>
          <p:cNvPr id="33" name="CuadroTexto 32"/>
          <p:cNvSpPr txBox="1"/>
          <p:nvPr/>
        </p:nvSpPr>
        <p:spPr>
          <a:xfrm>
            <a:off x="15832124" y="23906194"/>
            <a:ext cx="3581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rgbClr val="FF0000"/>
                </a:solidFill>
              </a:rPr>
              <a:t>Homogenatos c/s LPS 24h- 48 h E2 (10nM) 5,20,60 y 24h </a:t>
            </a:r>
            <a:endParaRPr lang="es-AR" sz="2000" b="1" dirty="0">
              <a:solidFill>
                <a:srgbClr val="FF0000"/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19528035" y="21825590"/>
            <a:ext cx="56719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rgbClr val="FF0000"/>
                </a:solidFill>
              </a:rPr>
              <a:t>Fosforilación de ERK 1/2 por Western Blot </a:t>
            </a:r>
          </a:p>
          <a:p>
            <a:r>
              <a:rPr lang="es-AR" sz="2000" b="1" dirty="0" smtClean="0">
                <a:solidFill>
                  <a:srgbClr val="FF0000"/>
                </a:solidFill>
              </a:rPr>
              <a:t>Inmunodetección de p ERK 1/2 y ERK total</a:t>
            </a:r>
          </a:p>
          <a:p>
            <a:r>
              <a:rPr lang="es-AR" sz="2000" b="1" dirty="0" smtClean="0">
                <a:solidFill>
                  <a:srgbClr val="FF0000"/>
                </a:solidFill>
              </a:rPr>
              <a:t>IL6, TNFα, VEGF Y TLR4</a:t>
            </a:r>
          </a:p>
          <a:p>
            <a:endParaRPr lang="es-AR" sz="2000" b="1" dirty="0">
              <a:solidFill>
                <a:srgbClr val="FF0000"/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19658096" y="23826293"/>
            <a:ext cx="2168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rgbClr val="FF0000"/>
                </a:solidFill>
              </a:rPr>
              <a:t>Homogenatos UO126 2</a:t>
            </a:r>
            <a:r>
              <a:rPr lang="el-G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s-AR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1 h previa con E2</a:t>
            </a:r>
            <a:endParaRPr lang="es-AR" sz="2000" b="1" dirty="0">
              <a:solidFill>
                <a:srgbClr val="FF0000"/>
              </a:solidFill>
            </a:endParaRPr>
          </a:p>
        </p:txBody>
      </p:sp>
      <p:pic>
        <p:nvPicPr>
          <p:cNvPr id="227" name="Imagen 2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3983" y="22903084"/>
            <a:ext cx="1788126" cy="1080465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22166579" y="23812955"/>
            <a:ext cx="2078924" cy="201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Homogenatos </a:t>
            </a:r>
            <a:r>
              <a:rPr lang="es-AR" sz="2000" b="1" dirty="0" smtClean="0">
                <a:solidFill>
                  <a:srgbClr val="FF0000"/>
                </a:solidFill>
              </a:rPr>
              <a:t>c/s LPS +</a:t>
            </a:r>
            <a:r>
              <a:rPr lang="es-AR" sz="2000" b="1" dirty="0">
                <a:solidFill>
                  <a:srgbClr val="FF0000"/>
                </a:solidFill>
              </a:rPr>
              <a:t>UO126 2</a:t>
            </a:r>
            <a:r>
              <a:rPr lang="el-G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s-AR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 1 h previa con E2</a:t>
            </a:r>
            <a:endParaRPr lang="es-AR" sz="2000" b="1" dirty="0">
              <a:solidFill>
                <a:srgbClr val="FF0000"/>
              </a:solidFill>
            </a:endParaRPr>
          </a:p>
          <a:p>
            <a:endParaRPr lang="es-AR" dirty="0"/>
          </a:p>
        </p:txBody>
      </p:sp>
      <p:sp>
        <p:nvSpPr>
          <p:cNvPr id="228" name="CuadroTexto 227"/>
          <p:cNvSpPr txBox="1"/>
          <p:nvPr/>
        </p:nvSpPr>
        <p:spPr>
          <a:xfrm>
            <a:off x="16748249" y="22279804"/>
            <a:ext cx="1405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rgbClr val="FF0000"/>
                </a:solidFill>
              </a:rPr>
              <a:t>4 pasaje</a:t>
            </a:r>
            <a:endParaRPr lang="es-A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1121</Words>
  <Application>Microsoft Office PowerPoint</Application>
  <PresentationFormat>Personalizado</PresentationFormat>
  <Paragraphs>83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Comic Sans MS</vt:lpstr>
      <vt:lpstr>Franklin Gothic Medium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Mariel</dc:creator>
  <cp:lastModifiedBy>sabrina</cp:lastModifiedBy>
  <cp:revision>53</cp:revision>
  <dcterms:created xsi:type="dcterms:W3CDTF">2020-08-25T23:42:52Z</dcterms:created>
  <dcterms:modified xsi:type="dcterms:W3CDTF">2020-09-14T01:54:00Z</dcterms:modified>
</cp:coreProperties>
</file>