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
  </p:notesMasterIdLst>
  <p:sldIdLst>
    <p:sldId id="256" r:id="rId2"/>
  </p:sldIdLst>
  <p:sldSz cx="25199975" cy="43200638"/>
  <p:notesSz cx="6858000" cy="9144000"/>
  <p:defaultTextStyle>
    <a:defPPr>
      <a:defRPr lang="es-AR"/>
    </a:defPPr>
    <a:lvl1pPr marL="0" algn="l" defTabSz="3283153" rtl="0" eaLnBrk="1" latinLnBrk="0" hangingPunct="1">
      <a:defRPr sz="6463" kern="1200">
        <a:solidFill>
          <a:schemeClr val="tx1"/>
        </a:solidFill>
        <a:latin typeface="+mn-lt"/>
        <a:ea typeface="+mn-ea"/>
        <a:cs typeface="+mn-cs"/>
      </a:defRPr>
    </a:lvl1pPr>
    <a:lvl2pPr marL="1641577" algn="l" defTabSz="3283153" rtl="0" eaLnBrk="1" latinLnBrk="0" hangingPunct="1">
      <a:defRPr sz="6463" kern="1200">
        <a:solidFill>
          <a:schemeClr val="tx1"/>
        </a:solidFill>
        <a:latin typeface="+mn-lt"/>
        <a:ea typeface="+mn-ea"/>
        <a:cs typeface="+mn-cs"/>
      </a:defRPr>
    </a:lvl2pPr>
    <a:lvl3pPr marL="3283153" algn="l" defTabSz="3283153" rtl="0" eaLnBrk="1" latinLnBrk="0" hangingPunct="1">
      <a:defRPr sz="6463" kern="1200">
        <a:solidFill>
          <a:schemeClr val="tx1"/>
        </a:solidFill>
        <a:latin typeface="+mn-lt"/>
        <a:ea typeface="+mn-ea"/>
        <a:cs typeface="+mn-cs"/>
      </a:defRPr>
    </a:lvl3pPr>
    <a:lvl4pPr marL="4924730" algn="l" defTabSz="3283153" rtl="0" eaLnBrk="1" latinLnBrk="0" hangingPunct="1">
      <a:defRPr sz="6463" kern="1200">
        <a:solidFill>
          <a:schemeClr val="tx1"/>
        </a:solidFill>
        <a:latin typeface="+mn-lt"/>
        <a:ea typeface="+mn-ea"/>
        <a:cs typeface="+mn-cs"/>
      </a:defRPr>
    </a:lvl4pPr>
    <a:lvl5pPr marL="6566306" algn="l" defTabSz="3283153" rtl="0" eaLnBrk="1" latinLnBrk="0" hangingPunct="1">
      <a:defRPr sz="6463" kern="1200">
        <a:solidFill>
          <a:schemeClr val="tx1"/>
        </a:solidFill>
        <a:latin typeface="+mn-lt"/>
        <a:ea typeface="+mn-ea"/>
        <a:cs typeface="+mn-cs"/>
      </a:defRPr>
    </a:lvl5pPr>
    <a:lvl6pPr marL="8207883" algn="l" defTabSz="3283153" rtl="0" eaLnBrk="1" latinLnBrk="0" hangingPunct="1">
      <a:defRPr sz="6463" kern="1200">
        <a:solidFill>
          <a:schemeClr val="tx1"/>
        </a:solidFill>
        <a:latin typeface="+mn-lt"/>
        <a:ea typeface="+mn-ea"/>
        <a:cs typeface="+mn-cs"/>
      </a:defRPr>
    </a:lvl6pPr>
    <a:lvl7pPr marL="9849460" algn="l" defTabSz="3283153" rtl="0" eaLnBrk="1" latinLnBrk="0" hangingPunct="1">
      <a:defRPr sz="6463" kern="1200">
        <a:solidFill>
          <a:schemeClr val="tx1"/>
        </a:solidFill>
        <a:latin typeface="+mn-lt"/>
        <a:ea typeface="+mn-ea"/>
        <a:cs typeface="+mn-cs"/>
      </a:defRPr>
    </a:lvl7pPr>
    <a:lvl8pPr marL="11491036" algn="l" defTabSz="3283153" rtl="0" eaLnBrk="1" latinLnBrk="0" hangingPunct="1">
      <a:defRPr sz="6463" kern="1200">
        <a:solidFill>
          <a:schemeClr val="tx1"/>
        </a:solidFill>
        <a:latin typeface="+mn-lt"/>
        <a:ea typeface="+mn-ea"/>
        <a:cs typeface="+mn-cs"/>
      </a:defRPr>
    </a:lvl8pPr>
    <a:lvl9pPr marL="13132613" algn="l" defTabSz="3283153" rtl="0" eaLnBrk="1" latinLnBrk="0" hangingPunct="1">
      <a:defRPr sz="6463"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5CB"/>
    <a:srgbClr val="E96E59"/>
    <a:srgbClr val="E46A52"/>
    <a:srgbClr val="F1B2A5"/>
    <a:srgbClr val="EAA296"/>
    <a:srgbClr val="EDAFA5"/>
    <a:srgbClr val="000526"/>
    <a:srgbClr val="010F79"/>
    <a:srgbClr val="0000FF"/>
    <a:srgbClr val="0179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006" autoAdjust="0"/>
    <p:restoredTop sz="94660"/>
  </p:normalViewPr>
  <p:slideViewPr>
    <p:cSldViewPr snapToGrid="0">
      <p:cViewPr>
        <p:scale>
          <a:sx n="25" d="100"/>
          <a:sy n="25" d="100"/>
        </p:scale>
        <p:origin x="-3714" y="-90"/>
      </p:cViewPr>
      <p:guideLst>
        <p:guide orient="horz" pos="13606"/>
        <p:guide pos="79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C4BA39-0859-448C-9D4B-63E7F6EAF1EA}" type="datetimeFigureOut">
              <a:rPr lang="es-AR" smtClean="0"/>
              <a:t>11/09/2020</a:t>
            </a:fld>
            <a:endParaRPr lang="es-AR"/>
          </a:p>
        </p:txBody>
      </p:sp>
      <p:sp>
        <p:nvSpPr>
          <p:cNvPr id="4" name="Marcador de imagen de diapositiva 3"/>
          <p:cNvSpPr>
            <a:spLocks noGrp="1" noRot="1" noChangeAspect="1"/>
          </p:cNvSpPr>
          <p:nvPr>
            <p:ph type="sldImg" idx="2"/>
          </p:nvPr>
        </p:nvSpPr>
        <p:spPr>
          <a:xfrm>
            <a:off x="2528888" y="1143000"/>
            <a:ext cx="1800225"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932C49-77B5-4CA5-A712-18965EC21269}" type="slidenum">
              <a:rPr lang="es-AR" smtClean="0"/>
              <a:t>‹Nº›</a:t>
            </a:fld>
            <a:endParaRPr lang="es-AR"/>
          </a:p>
        </p:txBody>
      </p:sp>
    </p:spTree>
    <p:extLst>
      <p:ext uri="{BB962C8B-B14F-4D97-AF65-F5344CB8AC3E}">
        <p14:creationId xmlns:p14="http://schemas.microsoft.com/office/powerpoint/2010/main" val="854371086"/>
      </p:ext>
    </p:extLst>
  </p:cSld>
  <p:clrMap bg1="lt1" tx1="dk1" bg2="lt2" tx2="dk2" accent1="accent1" accent2="accent2" accent3="accent3" accent4="accent4" accent5="accent5" accent6="accent6" hlink="hlink" folHlink="folHlink"/>
  <p:notesStyle>
    <a:lvl1pPr marL="0" algn="l" defTabSz="3283153" rtl="0" eaLnBrk="1" latinLnBrk="0" hangingPunct="1">
      <a:defRPr sz="4309" kern="1200">
        <a:solidFill>
          <a:schemeClr val="tx1"/>
        </a:solidFill>
        <a:latin typeface="+mn-lt"/>
        <a:ea typeface="+mn-ea"/>
        <a:cs typeface="+mn-cs"/>
      </a:defRPr>
    </a:lvl1pPr>
    <a:lvl2pPr marL="1641577" algn="l" defTabSz="3283153" rtl="0" eaLnBrk="1" latinLnBrk="0" hangingPunct="1">
      <a:defRPr sz="4309" kern="1200">
        <a:solidFill>
          <a:schemeClr val="tx1"/>
        </a:solidFill>
        <a:latin typeface="+mn-lt"/>
        <a:ea typeface="+mn-ea"/>
        <a:cs typeface="+mn-cs"/>
      </a:defRPr>
    </a:lvl2pPr>
    <a:lvl3pPr marL="3283153" algn="l" defTabSz="3283153" rtl="0" eaLnBrk="1" latinLnBrk="0" hangingPunct="1">
      <a:defRPr sz="4309" kern="1200">
        <a:solidFill>
          <a:schemeClr val="tx1"/>
        </a:solidFill>
        <a:latin typeface="+mn-lt"/>
        <a:ea typeface="+mn-ea"/>
        <a:cs typeface="+mn-cs"/>
      </a:defRPr>
    </a:lvl3pPr>
    <a:lvl4pPr marL="4924730" algn="l" defTabSz="3283153" rtl="0" eaLnBrk="1" latinLnBrk="0" hangingPunct="1">
      <a:defRPr sz="4309" kern="1200">
        <a:solidFill>
          <a:schemeClr val="tx1"/>
        </a:solidFill>
        <a:latin typeface="+mn-lt"/>
        <a:ea typeface="+mn-ea"/>
        <a:cs typeface="+mn-cs"/>
      </a:defRPr>
    </a:lvl4pPr>
    <a:lvl5pPr marL="6566306" algn="l" defTabSz="3283153" rtl="0" eaLnBrk="1" latinLnBrk="0" hangingPunct="1">
      <a:defRPr sz="4309" kern="1200">
        <a:solidFill>
          <a:schemeClr val="tx1"/>
        </a:solidFill>
        <a:latin typeface="+mn-lt"/>
        <a:ea typeface="+mn-ea"/>
        <a:cs typeface="+mn-cs"/>
      </a:defRPr>
    </a:lvl5pPr>
    <a:lvl6pPr marL="8207883" algn="l" defTabSz="3283153" rtl="0" eaLnBrk="1" latinLnBrk="0" hangingPunct="1">
      <a:defRPr sz="4309" kern="1200">
        <a:solidFill>
          <a:schemeClr val="tx1"/>
        </a:solidFill>
        <a:latin typeface="+mn-lt"/>
        <a:ea typeface="+mn-ea"/>
        <a:cs typeface="+mn-cs"/>
      </a:defRPr>
    </a:lvl6pPr>
    <a:lvl7pPr marL="9849460" algn="l" defTabSz="3283153" rtl="0" eaLnBrk="1" latinLnBrk="0" hangingPunct="1">
      <a:defRPr sz="4309" kern="1200">
        <a:solidFill>
          <a:schemeClr val="tx1"/>
        </a:solidFill>
        <a:latin typeface="+mn-lt"/>
        <a:ea typeface="+mn-ea"/>
        <a:cs typeface="+mn-cs"/>
      </a:defRPr>
    </a:lvl7pPr>
    <a:lvl8pPr marL="11491036" algn="l" defTabSz="3283153" rtl="0" eaLnBrk="1" latinLnBrk="0" hangingPunct="1">
      <a:defRPr sz="4309" kern="1200">
        <a:solidFill>
          <a:schemeClr val="tx1"/>
        </a:solidFill>
        <a:latin typeface="+mn-lt"/>
        <a:ea typeface="+mn-ea"/>
        <a:cs typeface="+mn-cs"/>
      </a:defRPr>
    </a:lvl8pPr>
    <a:lvl9pPr marL="13132613" algn="l" defTabSz="3283153" rtl="0" eaLnBrk="1" latinLnBrk="0" hangingPunct="1">
      <a:defRPr sz="430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número de diapositiva 3"/>
          <p:cNvSpPr>
            <a:spLocks noGrp="1"/>
          </p:cNvSpPr>
          <p:nvPr>
            <p:ph type="sldNum" sz="quarter" idx="10"/>
          </p:nvPr>
        </p:nvSpPr>
        <p:spPr/>
        <p:txBody>
          <a:bodyPr/>
          <a:lstStyle/>
          <a:p>
            <a:fld id="{7E932C49-77B5-4CA5-A712-18965EC21269}" type="slidenum">
              <a:rPr lang="es-AR" smtClean="0"/>
              <a:t>1</a:t>
            </a:fld>
            <a:endParaRPr lang="es-AR"/>
          </a:p>
        </p:txBody>
      </p:sp>
    </p:spTree>
    <p:extLst>
      <p:ext uri="{BB962C8B-B14F-4D97-AF65-F5344CB8AC3E}">
        <p14:creationId xmlns:p14="http://schemas.microsoft.com/office/powerpoint/2010/main" val="107446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7070108"/>
            <a:ext cx="21419979" cy="15040222"/>
          </a:xfrm>
        </p:spPr>
        <p:txBody>
          <a:bodyPr anchor="b"/>
          <a:lstStyle>
            <a:lvl1pPr algn="ctr">
              <a:defRPr sz="16535"/>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149997" y="22690338"/>
            <a:ext cx="18899981" cy="1043015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448154C-33C3-46D9-8A76-E1262D26AB88}" type="datetimeFigureOut">
              <a:rPr lang="es-AR" smtClean="0"/>
              <a:t>11/09/2020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3594363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448154C-33C3-46D9-8A76-E1262D26AB88}" type="datetimeFigureOut">
              <a:rPr lang="es-AR" smtClean="0"/>
              <a:t>11/09/2020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3933058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2300034"/>
            <a:ext cx="5433745" cy="366105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2500" y="2300034"/>
            <a:ext cx="15986234" cy="366105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448154C-33C3-46D9-8A76-E1262D26AB88}" type="datetimeFigureOut">
              <a:rPr lang="es-AR" smtClean="0"/>
              <a:t>11/09/2020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3783743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448154C-33C3-46D9-8A76-E1262D26AB88}" type="datetimeFigureOut">
              <a:rPr lang="es-AR" smtClean="0"/>
              <a:t>11/09/2020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304009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19375" y="10770172"/>
            <a:ext cx="21734978" cy="17970262"/>
          </a:xfrm>
        </p:spPr>
        <p:txBody>
          <a:bodyPr anchor="b"/>
          <a:lstStyle>
            <a:lvl1pPr>
              <a:defRPr sz="16535"/>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19375" y="28910440"/>
            <a:ext cx="21734978" cy="9450136"/>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448154C-33C3-46D9-8A76-E1262D26AB88}" type="datetimeFigureOut">
              <a:rPr lang="es-AR" smtClean="0"/>
              <a:t>11/09/2020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3104927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732498" y="11500170"/>
            <a:ext cx="10709989" cy="274104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2757488" y="11500170"/>
            <a:ext cx="10709989" cy="274104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448154C-33C3-46D9-8A76-E1262D26AB88}" type="datetimeFigureOut">
              <a:rPr lang="es-AR" smtClean="0"/>
              <a:t>11/09/2020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4212559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735781" y="2300044"/>
            <a:ext cx="21734978" cy="835012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5783" y="10590160"/>
            <a:ext cx="10660769" cy="5190073"/>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Haga clic para modificar el estilo de texto del patrón</a:t>
            </a:r>
          </a:p>
        </p:txBody>
      </p:sp>
      <p:sp>
        <p:nvSpPr>
          <p:cNvPr id="4" name="Content Placeholder 3"/>
          <p:cNvSpPr>
            <a:spLocks noGrp="1"/>
          </p:cNvSpPr>
          <p:nvPr>
            <p:ph sz="half" idx="2"/>
          </p:nvPr>
        </p:nvSpPr>
        <p:spPr>
          <a:xfrm>
            <a:off x="1735783" y="15780233"/>
            <a:ext cx="10660769" cy="2321034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2757489" y="10590160"/>
            <a:ext cx="10713272" cy="5190073"/>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12757489" y="15780233"/>
            <a:ext cx="10713272" cy="2321034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448154C-33C3-46D9-8A76-E1262D26AB88}" type="datetimeFigureOut">
              <a:rPr lang="es-AR" smtClean="0"/>
              <a:t>11/09/2020</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2037227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448154C-33C3-46D9-8A76-E1262D26AB88}" type="datetimeFigureOut">
              <a:rPr lang="es-AR" smtClean="0"/>
              <a:t>11/09/2020</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88533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8154C-33C3-46D9-8A76-E1262D26AB88}" type="datetimeFigureOut">
              <a:rPr lang="es-AR" smtClean="0"/>
              <a:t>11/09/2020</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3703261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880042"/>
            <a:ext cx="8127648" cy="10080149"/>
          </a:xfrm>
        </p:spPr>
        <p:txBody>
          <a:bodyPr anchor="b"/>
          <a:lstStyle>
            <a:lvl1pPr>
              <a:defRPr sz="8819"/>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0713272" y="6220102"/>
            <a:ext cx="12757487" cy="30700453"/>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735780" y="12960191"/>
            <a:ext cx="8127648" cy="24010358"/>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448154C-33C3-46D9-8A76-E1262D26AB88}" type="datetimeFigureOut">
              <a:rPr lang="es-AR" smtClean="0"/>
              <a:t>11/09/2020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1373870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880042"/>
            <a:ext cx="8127648" cy="10080149"/>
          </a:xfrm>
        </p:spPr>
        <p:txBody>
          <a:bodyPr anchor="b"/>
          <a:lstStyle>
            <a:lvl1pPr>
              <a:defRPr sz="8819"/>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713272" y="6220102"/>
            <a:ext cx="12757487" cy="30700453"/>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735780" y="12960191"/>
            <a:ext cx="8127648" cy="24010358"/>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448154C-33C3-46D9-8A76-E1262D26AB88}" type="datetimeFigureOut">
              <a:rPr lang="es-AR" smtClean="0"/>
              <a:t>11/09/2020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5914ED9-A457-4157-99B4-6D92DE504EA9}" type="slidenum">
              <a:rPr lang="es-AR" smtClean="0"/>
              <a:t>‹Nº›</a:t>
            </a:fld>
            <a:endParaRPr lang="es-AR"/>
          </a:p>
        </p:txBody>
      </p:sp>
    </p:spTree>
    <p:extLst>
      <p:ext uri="{BB962C8B-B14F-4D97-AF65-F5344CB8AC3E}">
        <p14:creationId xmlns:p14="http://schemas.microsoft.com/office/powerpoint/2010/main" val="1962694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2300044"/>
            <a:ext cx="21734978" cy="835012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2499" y="11500170"/>
            <a:ext cx="21734978" cy="2741040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732498" y="40040601"/>
            <a:ext cx="5669994" cy="2300034"/>
          </a:xfrm>
          <a:prstGeom prst="rect">
            <a:avLst/>
          </a:prstGeom>
        </p:spPr>
        <p:txBody>
          <a:bodyPr vert="horz" lIns="91440" tIns="45720" rIns="91440" bIns="45720" rtlCol="0" anchor="ctr"/>
          <a:lstStyle>
            <a:lvl1pPr algn="l">
              <a:defRPr sz="3307">
                <a:solidFill>
                  <a:schemeClr val="tx1">
                    <a:tint val="75000"/>
                  </a:schemeClr>
                </a:solidFill>
              </a:defRPr>
            </a:lvl1pPr>
          </a:lstStyle>
          <a:p>
            <a:fld id="{C448154C-33C3-46D9-8A76-E1262D26AB88}" type="datetimeFigureOut">
              <a:rPr lang="es-AR" smtClean="0"/>
              <a:t>11/09/2020</a:t>
            </a:fld>
            <a:endParaRPr lang="es-AR"/>
          </a:p>
        </p:txBody>
      </p:sp>
      <p:sp>
        <p:nvSpPr>
          <p:cNvPr id="5" name="Footer Placeholder 4"/>
          <p:cNvSpPr>
            <a:spLocks noGrp="1"/>
          </p:cNvSpPr>
          <p:nvPr>
            <p:ph type="ftr" sz="quarter" idx="3"/>
          </p:nvPr>
        </p:nvSpPr>
        <p:spPr>
          <a:xfrm>
            <a:off x="8347492" y="40040601"/>
            <a:ext cx="8504992" cy="2300034"/>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17797483" y="40040601"/>
            <a:ext cx="5669994" cy="2300034"/>
          </a:xfrm>
          <a:prstGeom prst="rect">
            <a:avLst/>
          </a:prstGeom>
        </p:spPr>
        <p:txBody>
          <a:bodyPr vert="horz" lIns="91440" tIns="45720" rIns="91440" bIns="45720" rtlCol="0" anchor="ctr"/>
          <a:lstStyle>
            <a:lvl1pPr algn="r">
              <a:defRPr sz="3307">
                <a:solidFill>
                  <a:schemeClr val="tx1">
                    <a:tint val="75000"/>
                  </a:schemeClr>
                </a:solidFill>
              </a:defRPr>
            </a:lvl1pPr>
          </a:lstStyle>
          <a:p>
            <a:fld id="{B5914ED9-A457-4157-99B4-6D92DE504EA9}" type="slidenum">
              <a:rPr lang="es-AR" smtClean="0"/>
              <a:t>‹Nº›</a:t>
            </a:fld>
            <a:endParaRPr lang="es-AR"/>
          </a:p>
        </p:txBody>
      </p:sp>
    </p:spTree>
    <p:extLst>
      <p:ext uri="{BB962C8B-B14F-4D97-AF65-F5344CB8AC3E}">
        <p14:creationId xmlns:p14="http://schemas.microsoft.com/office/powerpoint/2010/main" val="2777499015"/>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96E59"/>
        </a:solidFill>
        <a:effectLst/>
      </p:bgPr>
    </p:bg>
    <p:spTree>
      <p:nvGrpSpPr>
        <p:cNvPr id="1" name=""/>
        <p:cNvGrpSpPr/>
        <p:nvPr/>
      </p:nvGrpSpPr>
      <p:grpSpPr>
        <a:xfrm>
          <a:off x="0" y="0"/>
          <a:ext cx="0" cy="0"/>
          <a:chOff x="0" y="0"/>
          <a:chExt cx="0" cy="0"/>
        </a:xfrm>
      </p:grpSpPr>
      <p:sp>
        <p:nvSpPr>
          <p:cNvPr id="8" name="Rectángulo 7"/>
          <p:cNvSpPr/>
          <p:nvPr/>
        </p:nvSpPr>
        <p:spPr>
          <a:xfrm>
            <a:off x="-38100" y="-130093"/>
            <a:ext cx="25276175" cy="7047360"/>
          </a:xfrm>
          <a:prstGeom prst="rect">
            <a:avLst/>
          </a:prstGeom>
          <a:solidFill>
            <a:srgbClr val="017995">
              <a:alpha val="98824"/>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AR" dirty="0"/>
          </a:p>
        </p:txBody>
      </p:sp>
      <p:sp>
        <p:nvSpPr>
          <p:cNvPr id="12" name="Rectángulo 11"/>
          <p:cNvSpPr/>
          <p:nvPr/>
        </p:nvSpPr>
        <p:spPr>
          <a:xfrm>
            <a:off x="20269200" y="2732370"/>
            <a:ext cx="4968874" cy="4236533"/>
          </a:xfrm>
          <a:prstGeom prst="rect">
            <a:avLst/>
          </a:prstGeom>
          <a:solidFill>
            <a:srgbClr val="08AB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6" name="Título 5"/>
          <p:cNvSpPr>
            <a:spLocks noGrp="1"/>
          </p:cNvSpPr>
          <p:nvPr>
            <p:ph type="title"/>
          </p:nvPr>
        </p:nvSpPr>
        <p:spPr>
          <a:xfrm>
            <a:off x="440563" y="-114300"/>
            <a:ext cx="24356187" cy="3341424"/>
          </a:xfrm>
        </p:spPr>
        <p:txBody>
          <a:bodyPr>
            <a:normAutofit/>
          </a:bodyPr>
          <a:lstStyle/>
          <a:p>
            <a:r>
              <a:rPr lang="es-MX" sz="9600" b="1" i="1" dirty="0" smtClean="0">
                <a:latin typeface="Century751 No2 BT" pitchFamily="2" charset="0"/>
              </a:rPr>
              <a:t>Trans</a:t>
            </a:r>
            <a:r>
              <a:rPr lang="es-MX" sz="9600" b="1" dirty="0" smtClean="0">
                <a:latin typeface="Century751 No2 BT" pitchFamily="2" charset="0"/>
              </a:rPr>
              <a:t>* poesía en la ciudad de Córdoba</a:t>
            </a:r>
            <a:r>
              <a:rPr lang="es-MX" sz="8000" b="1" dirty="0" smtClean="0">
                <a:latin typeface="Century751 No2 BT" pitchFamily="2" charset="0"/>
              </a:rPr>
              <a:t/>
            </a:r>
            <a:br>
              <a:rPr lang="es-MX" sz="8000" b="1" dirty="0" smtClean="0">
                <a:latin typeface="Century751 No2 BT" pitchFamily="2" charset="0"/>
              </a:rPr>
            </a:br>
            <a:r>
              <a:rPr lang="es-MX" sz="6000" b="1" dirty="0" smtClean="0">
                <a:latin typeface="Century751 No2 BT" pitchFamily="2" charset="0"/>
              </a:rPr>
              <a:t>Sujetxs, procesos y materialidades</a:t>
            </a:r>
            <a:endParaRPr lang="es-AR" sz="6000" b="1" dirty="0">
              <a:latin typeface="Century751 No2 BT" pitchFamily="2" charset="0"/>
            </a:endParaRPr>
          </a:p>
        </p:txBody>
      </p:sp>
      <p:pic>
        <p:nvPicPr>
          <p:cNvPr id="7" name="Imagen 6"/>
          <p:cNvPicPr>
            <a:picLocks noChangeAspect="1"/>
          </p:cNvPicPr>
          <p:nvPr/>
        </p:nvPicPr>
        <p:blipFill>
          <a:blip r:embed="rId3">
            <a:clrChange>
              <a:clrFrom>
                <a:srgbClr val="000000">
                  <a:alpha val="0"/>
                </a:srgbClr>
              </a:clrFrom>
              <a:clrTo>
                <a:srgbClr val="000000">
                  <a:alpha val="0"/>
                </a:srgbClr>
              </a:clrTo>
            </a:clrChange>
            <a:lum bright="70000" contrast="-70000"/>
            <a:extLst>
              <a:ext uri="{BEBA8EAE-BF5A-486C-A8C5-ECC9F3942E4B}">
                <a14:imgProps xmlns:a14="http://schemas.microsoft.com/office/drawing/2010/main">
                  <a14:imgLayer r:embed="rId4">
                    <a14:imgEffect>
                      <a14:sharpenSoften amount="5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20955000" y="3114601"/>
            <a:ext cx="3492500" cy="3492500"/>
          </a:xfrm>
          <a:prstGeom prst="rect">
            <a:avLst/>
          </a:prstGeom>
          <a:ln>
            <a:solidFill>
              <a:srgbClr val="00B0F0"/>
            </a:solidFill>
          </a:ln>
        </p:spPr>
      </p:pic>
      <p:sp>
        <p:nvSpPr>
          <p:cNvPr id="9" name="CuadroTexto 8"/>
          <p:cNvSpPr txBox="1"/>
          <p:nvPr/>
        </p:nvSpPr>
        <p:spPr>
          <a:xfrm>
            <a:off x="433356" y="2517692"/>
            <a:ext cx="16368744" cy="5755422"/>
          </a:xfrm>
          <a:prstGeom prst="rect">
            <a:avLst/>
          </a:prstGeom>
          <a:noFill/>
        </p:spPr>
        <p:txBody>
          <a:bodyPr wrap="square" rtlCol="0">
            <a:spAutoFit/>
          </a:bodyPr>
          <a:lstStyle/>
          <a:p>
            <a:endParaRPr lang="es-MX" sz="4400" i="1" dirty="0" smtClean="0">
              <a:latin typeface="Century751 No2 BT" pitchFamily="2" charset="0"/>
            </a:endParaRPr>
          </a:p>
          <a:p>
            <a:r>
              <a:rPr lang="es-MX" sz="4400" i="1" dirty="0" smtClean="0">
                <a:latin typeface="Century751 No2 BT" pitchFamily="2" charset="0"/>
              </a:rPr>
              <a:t>Sol Anahí Viñolo</a:t>
            </a:r>
            <a:endParaRPr lang="es-MX" sz="4400" i="1" dirty="0">
              <a:latin typeface="Century751 No2 BT" pitchFamily="2" charset="0"/>
            </a:endParaRPr>
          </a:p>
          <a:p>
            <a:r>
              <a:rPr lang="es-MX" sz="4400" dirty="0" smtClean="0">
                <a:latin typeface="Century751 No2 BT" pitchFamily="2" charset="0"/>
              </a:rPr>
              <a:t>Director: Gustavo Sorá – Codirector: Silvio </a:t>
            </a:r>
            <a:r>
              <a:rPr lang="es-MX" sz="4400" dirty="0" err="1" smtClean="0">
                <a:latin typeface="Century751 No2 BT" pitchFamily="2" charset="0"/>
              </a:rPr>
              <a:t>Mattoni</a:t>
            </a:r>
            <a:endParaRPr lang="es-MX" sz="4400" dirty="0" smtClean="0">
              <a:latin typeface="Century751 No2 BT" pitchFamily="2" charset="0"/>
            </a:endParaRPr>
          </a:p>
          <a:p>
            <a:endParaRPr lang="es-MX" sz="4400" dirty="0" smtClean="0">
              <a:latin typeface="Century751 No2 BT" pitchFamily="2" charset="0"/>
            </a:endParaRPr>
          </a:p>
          <a:p>
            <a:r>
              <a:rPr lang="es-MX" sz="4400" dirty="0">
                <a:latin typeface="Century751 No2 BT" pitchFamily="2" charset="0"/>
              </a:rPr>
              <a:t>Doctorado en Ciencias </a:t>
            </a:r>
            <a:r>
              <a:rPr lang="es-MX" sz="4400" dirty="0" smtClean="0">
                <a:latin typeface="Century751 No2 BT" pitchFamily="2" charset="0"/>
              </a:rPr>
              <a:t>Antropológicas</a:t>
            </a:r>
          </a:p>
          <a:p>
            <a:r>
              <a:rPr lang="es-MX" sz="5600" dirty="0" smtClean="0">
                <a:latin typeface="Century751 No2 BT" pitchFamily="2" charset="0"/>
              </a:rPr>
              <a:t>Facultad </a:t>
            </a:r>
            <a:r>
              <a:rPr lang="es-MX" sz="5600" dirty="0">
                <a:latin typeface="Century751 No2 BT" pitchFamily="2" charset="0"/>
              </a:rPr>
              <a:t>de Filosofía y Humanidades – </a:t>
            </a:r>
            <a:r>
              <a:rPr lang="es-MX" sz="5600" dirty="0" smtClean="0">
                <a:latin typeface="Century751 No2 BT" pitchFamily="2" charset="0"/>
              </a:rPr>
              <a:t>UNC </a:t>
            </a:r>
            <a:endParaRPr lang="es-MX" sz="5600" dirty="0">
              <a:latin typeface="Century751 No2 BT" pitchFamily="2" charset="0"/>
            </a:endParaRPr>
          </a:p>
          <a:p>
            <a:endParaRPr lang="es-MX" sz="4400" dirty="0">
              <a:latin typeface="Century751 No2 BT" pitchFamily="2" charset="0"/>
            </a:endParaRPr>
          </a:p>
          <a:p>
            <a:endParaRPr lang="es-AR" sz="4800" dirty="0">
              <a:latin typeface="Bahnschrift Light SemiCondensed" panose="020B0502040204020203" pitchFamily="34" charset="0"/>
            </a:endParaRPr>
          </a:p>
        </p:txBody>
      </p:sp>
      <p:sp>
        <p:nvSpPr>
          <p:cNvPr id="16" name="CuadroTexto 15"/>
          <p:cNvSpPr txBox="1"/>
          <p:nvPr/>
        </p:nvSpPr>
        <p:spPr>
          <a:xfrm>
            <a:off x="12618656" y="7487414"/>
            <a:ext cx="12032043" cy="27238226"/>
          </a:xfrm>
          <a:prstGeom prst="rect">
            <a:avLst/>
          </a:prstGeom>
          <a:noFill/>
        </p:spPr>
        <p:txBody>
          <a:bodyPr wrap="square" rtlCol="0">
            <a:spAutoFit/>
          </a:bodyPr>
          <a:lstStyle/>
          <a:p>
            <a:pPr algn="just"/>
            <a:r>
              <a:rPr lang="es-MX" sz="4800" b="1" dirty="0" smtClean="0">
                <a:solidFill>
                  <a:schemeClr val="bg1"/>
                </a:solidFill>
                <a:effectLst>
                  <a:outerShdw blurRad="38100" dist="38100" dir="2700000" algn="tl">
                    <a:srgbClr val="000000">
                      <a:alpha val="43137"/>
                    </a:srgbClr>
                  </a:outerShdw>
                </a:effectLst>
                <a:latin typeface="Cooper Black" panose="0208090404030B020404" pitchFamily="18" charset="0"/>
              </a:rPr>
              <a:t>PREGUNTAS TEÓRICAS</a:t>
            </a:r>
            <a:r>
              <a:rPr lang="es-MX" sz="4400" b="1" dirty="0" smtClean="0">
                <a:solidFill>
                  <a:schemeClr val="bg1"/>
                </a:solidFill>
                <a:effectLst>
                  <a:outerShdw blurRad="38100" dist="38100" dir="2700000" algn="tl">
                    <a:srgbClr val="000000">
                      <a:alpha val="43137"/>
                    </a:srgbClr>
                  </a:outerShdw>
                </a:effectLst>
                <a:latin typeface="Cooper Black" panose="0208090404030B020404" pitchFamily="18" charset="0"/>
              </a:rPr>
              <a:t>: </a:t>
            </a:r>
            <a:r>
              <a:rPr lang="es-AR" sz="4400" dirty="0" smtClean="0"/>
              <a:t>¿</a:t>
            </a:r>
            <a:r>
              <a:rPr lang="es-AR" sz="4400" dirty="0"/>
              <a:t>Cómo se articulan, se intensifican o se condensan las teorías sobre el </a:t>
            </a:r>
            <a:r>
              <a:rPr lang="es-AR" sz="4400" i="1" dirty="0"/>
              <a:t>hacer </a:t>
            </a:r>
            <a:r>
              <a:rPr lang="es-AR" sz="4400" dirty="0" smtClean="0"/>
              <a:t>poético </a:t>
            </a:r>
            <a:r>
              <a:rPr lang="es-AR" sz="4400" dirty="0"/>
              <a:t>como experiencia de alteridad, como apertura a una multiplicidad irreductible, en las poesías y/o en los cuerpos </a:t>
            </a:r>
            <a:r>
              <a:rPr lang="es-AR" sz="4400" i="1" dirty="0"/>
              <a:t>trans*</a:t>
            </a:r>
            <a:r>
              <a:rPr lang="es-AR" sz="4400" dirty="0"/>
              <a:t>, leyendo a ese término político como “trans-lo que sea”, que permite hacer referencia a una clase abierta de fenómenos relacionados sin fronteras conceptuales, </a:t>
            </a:r>
            <a:r>
              <a:rPr lang="es-AR" sz="4400" dirty="0" smtClean="0"/>
              <a:t>en </a:t>
            </a:r>
            <a:r>
              <a:rPr lang="es-AR" sz="4400" dirty="0"/>
              <a:t>un territorio </a:t>
            </a:r>
            <a:r>
              <a:rPr lang="es-AR" sz="4400" dirty="0" smtClean="0"/>
              <a:t>caracterizado </a:t>
            </a:r>
            <a:r>
              <a:rPr lang="es-AR" sz="4400" dirty="0"/>
              <a:t>por su imprecisión, </a:t>
            </a:r>
            <a:r>
              <a:rPr lang="es-AR" sz="4400" dirty="0" smtClean="0"/>
              <a:t>mutabilidad </a:t>
            </a:r>
            <a:r>
              <a:rPr lang="es-AR" sz="4400" dirty="0"/>
              <a:t>y resistencia a la gramática de la identidad que codifica </a:t>
            </a:r>
            <a:r>
              <a:rPr lang="es-AR" sz="4400" dirty="0" smtClean="0"/>
              <a:t>la </a:t>
            </a:r>
            <a:r>
              <a:rPr lang="es-AR" sz="4400" dirty="0"/>
              <a:t>experiencia </a:t>
            </a:r>
            <a:r>
              <a:rPr lang="es-AR" sz="4400" dirty="0" smtClean="0"/>
              <a:t>cotidiana… En </a:t>
            </a:r>
            <a:r>
              <a:rPr lang="es-AR" sz="4400" dirty="0"/>
              <a:t>un devenir </a:t>
            </a:r>
            <a:r>
              <a:rPr lang="es-AR" sz="4400" i="1" dirty="0" smtClean="0"/>
              <a:t>trans*</a:t>
            </a:r>
            <a:r>
              <a:rPr lang="es-AR" sz="4400" dirty="0" smtClean="0"/>
              <a:t> </a:t>
            </a:r>
            <a:r>
              <a:rPr lang="es-AR" sz="4400" dirty="0"/>
              <a:t>que no se trata del simple cambio </a:t>
            </a:r>
            <a:r>
              <a:rPr lang="es-AR" sz="4400" dirty="0" smtClean="0"/>
              <a:t>ni del </a:t>
            </a:r>
            <a:r>
              <a:rPr lang="es-AR" sz="4400" dirty="0"/>
              <a:t>paso de un sexo a otro que replicaría las convenciones normativas, sino de un devenir </a:t>
            </a:r>
            <a:r>
              <a:rPr lang="es-AR" sz="4400" dirty="0" smtClean="0"/>
              <a:t>que </a:t>
            </a:r>
            <a:r>
              <a:rPr lang="es-AR" sz="4400" dirty="0"/>
              <a:t>permite poner en marcha un conjunto de prácticas de desestabilización de las fuerzas dominantes del cuerpo, procesos de desidentificación y experimentación con la propia subjetividad, que dan lugar a la invención de una nueva forma </a:t>
            </a:r>
            <a:r>
              <a:rPr lang="es-AR" sz="4400" dirty="0" smtClean="0"/>
              <a:t>viva?</a:t>
            </a:r>
            <a:r>
              <a:rPr lang="es-AR" sz="4400" dirty="0"/>
              <a:t> </a:t>
            </a:r>
            <a:endParaRPr lang="es-AR" sz="4400" dirty="0"/>
          </a:p>
          <a:p>
            <a:pPr algn="just"/>
            <a:r>
              <a:rPr lang="es-AR" sz="4400" dirty="0" smtClean="0"/>
              <a:t>¿</a:t>
            </a:r>
            <a:r>
              <a:rPr lang="es-AR" sz="4400" dirty="0"/>
              <a:t>Cómo encarnan </a:t>
            </a:r>
            <a:r>
              <a:rPr lang="es-AR" sz="4400" dirty="0" smtClean="0"/>
              <a:t> en estas </a:t>
            </a:r>
            <a:r>
              <a:rPr lang="es-AR" sz="4400" dirty="0"/>
              <a:t>“micropolíticas del cruce</a:t>
            </a:r>
            <a:r>
              <a:rPr lang="es-AR" sz="4400" dirty="0" smtClean="0"/>
              <a:t>” –como las llama Preciado- </a:t>
            </a:r>
            <a:r>
              <a:rPr lang="es-AR" sz="4400" dirty="0"/>
              <a:t>las propuestas teóricas de </a:t>
            </a:r>
            <a:r>
              <a:rPr lang="es-AR" sz="4400" dirty="0" err="1"/>
              <a:t>Barthes</a:t>
            </a:r>
            <a:r>
              <a:rPr lang="es-AR" sz="4400" dirty="0"/>
              <a:t>, Nancy, Butler, </a:t>
            </a:r>
            <a:r>
              <a:rPr lang="es-AR" sz="4400" dirty="0" err="1"/>
              <a:t>Deleuze</a:t>
            </a:r>
            <a:r>
              <a:rPr lang="es-AR" sz="4400" dirty="0"/>
              <a:t> y </a:t>
            </a:r>
            <a:r>
              <a:rPr lang="es-AR" sz="4400" dirty="0" err="1"/>
              <a:t>Derrida</a:t>
            </a:r>
            <a:r>
              <a:rPr lang="es-AR" sz="4400" dirty="0"/>
              <a:t>, entre otros grandes autores de la teoría contemporánea? ¿Acaso lo logran o se deshacen en las experiencias cotidianas de esta época, en este caso, en las vidas y las poesías de </a:t>
            </a:r>
            <a:r>
              <a:rPr lang="es-AR" sz="4400" dirty="0" err="1" smtClean="0"/>
              <a:t>lxs</a:t>
            </a:r>
            <a:r>
              <a:rPr lang="es-AR" sz="4400" dirty="0" smtClean="0"/>
              <a:t> </a:t>
            </a:r>
            <a:r>
              <a:rPr lang="es-AR" sz="4400" i="1" dirty="0"/>
              <a:t>trans</a:t>
            </a:r>
            <a:r>
              <a:rPr lang="es-AR" sz="4400" dirty="0"/>
              <a:t> poetas cordobeses? ¿Qué, del hacer práctico de la escritura y la experimentación subjetiva, puede dialogar, aportar, desbordar o, incluso, refutar estas grandes teorías o cómo éstas sirven, en algunos casos, a la construcción ficcional de las micropolíticas particulares?</a:t>
            </a:r>
            <a:endParaRPr lang="es-AR" sz="4400" dirty="0"/>
          </a:p>
          <a:p>
            <a:pPr algn="just"/>
            <a:r>
              <a:rPr lang="es-AR" sz="4400" dirty="0" smtClean="0"/>
              <a:t>¿</a:t>
            </a:r>
            <a:r>
              <a:rPr lang="es-AR" sz="4400" dirty="0"/>
              <a:t>Qué define </a:t>
            </a:r>
            <a:r>
              <a:rPr lang="es-AR" sz="4400" dirty="0" smtClean="0"/>
              <a:t>el espacio de la </a:t>
            </a:r>
            <a:r>
              <a:rPr lang="es-AR" sz="4400" dirty="0"/>
              <a:t>poesía</a:t>
            </a:r>
            <a:r>
              <a:rPr lang="es-AR" sz="4400" i="1" dirty="0"/>
              <a:t> </a:t>
            </a:r>
            <a:r>
              <a:rPr lang="es-AR" sz="4400" i="1" dirty="0" smtClean="0"/>
              <a:t>trans*</a:t>
            </a:r>
            <a:r>
              <a:rPr lang="es-AR" sz="4400" dirty="0" smtClean="0"/>
              <a:t> en Córdoba? </a:t>
            </a:r>
            <a:r>
              <a:rPr lang="es-AR" sz="4400" dirty="0"/>
              <a:t>¿Podemos concebir una poética </a:t>
            </a:r>
            <a:r>
              <a:rPr lang="es-AR" sz="4400" i="1" dirty="0"/>
              <a:t>trans </a:t>
            </a:r>
            <a:r>
              <a:rPr lang="es-AR" sz="4400" dirty="0"/>
              <a:t>cordobesa? ¿Cómo se relaciona el quehacer poético con las formaciones y transformaciones identitarias? ¿Qué relaciones y tensiones conservan con los espacios oficiales y alternativos no disidentes? </a:t>
            </a:r>
            <a:endParaRPr lang="es-MX" sz="4400" b="1" dirty="0" smtClean="0">
              <a:effectLst>
                <a:outerShdw blurRad="38100" dist="38100" dir="2700000" algn="tl">
                  <a:srgbClr val="000000">
                    <a:alpha val="43137"/>
                  </a:srgbClr>
                </a:outerShdw>
              </a:effectLst>
              <a:latin typeface="Bahnschrift" panose="020B0502040204020203" pitchFamily="34" charset="0"/>
            </a:endParaRPr>
          </a:p>
        </p:txBody>
      </p:sp>
      <p:sp>
        <p:nvSpPr>
          <p:cNvPr id="17" name="CuadroTexto 16"/>
          <p:cNvSpPr txBox="1"/>
          <p:nvPr/>
        </p:nvSpPr>
        <p:spPr>
          <a:xfrm>
            <a:off x="602119" y="35177981"/>
            <a:ext cx="23883482" cy="8371523"/>
          </a:xfrm>
          <a:prstGeom prst="rect">
            <a:avLst/>
          </a:prstGeom>
          <a:noFill/>
        </p:spPr>
        <p:txBody>
          <a:bodyPr wrap="square" rtlCol="0">
            <a:spAutoFit/>
          </a:bodyPr>
          <a:lstStyle/>
          <a:p>
            <a:pPr algn="just"/>
            <a:r>
              <a:rPr lang="es-MX" sz="4400" b="1" dirty="0" smtClean="0">
                <a:solidFill>
                  <a:schemeClr val="bg1"/>
                </a:solidFill>
                <a:effectLst>
                  <a:outerShdw blurRad="38100" dist="38100" dir="2700000" algn="tl">
                    <a:srgbClr val="000000">
                      <a:alpha val="43137"/>
                    </a:srgbClr>
                  </a:outerShdw>
                </a:effectLst>
                <a:latin typeface="Cooper Black" panose="0208090404030B020404" pitchFamily="18" charset="0"/>
              </a:rPr>
              <a:t>APORTES DE LA INVESTIGACIÓN: </a:t>
            </a:r>
            <a:r>
              <a:rPr lang="es-AR" sz="4400" dirty="0" smtClean="0"/>
              <a:t>Se </a:t>
            </a:r>
            <a:r>
              <a:rPr lang="es-AR" sz="4400" dirty="0"/>
              <a:t>trata de un objeto de investigación inédito en nuestro país, que incorpora la  voz y la perspectiva </a:t>
            </a:r>
            <a:r>
              <a:rPr lang="es-AR" sz="4400" i="1" dirty="0"/>
              <a:t>trans</a:t>
            </a:r>
            <a:r>
              <a:rPr lang="es-AR" sz="4400" dirty="0"/>
              <a:t> (diferente a las experiencias y narrativas de los sujetos hegemónicos de </a:t>
            </a:r>
            <a:r>
              <a:rPr lang="es-AR" sz="4400" dirty="0" smtClean="0"/>
              <a:t>género) sobre </a:t>
            </a:r>
            <a:r>
              <a:rPr lang="es-AR" sz="4400" dirty="0"/>
              <a:t>la poesía, la identidad, el mundo y sus</a:t>
            </a:r>
            <a:r>
              <a:rPr lang="es-AR" sz="4400" i="1" dirty="0"/>
              <a:t> trans</a:t>
            </a:r>
            <a:r>
              <a:rPr lang="es-AR" sz="4400" dirty="0"/>
              <a:t>mutaciones, abordando todo un espectro de problemáticas actuales, situando y problematizando diferentes teorías de la época en la búsqueda, asimismo, de aportar a la comprensión de las formas actuales de normalización del poder -que entiendo, siguiendo a Foucault y a Preciado, toman como prioridad la sexualidad-, a partir de conocer, aprender y reflexionar acerca de experiencias locales de activismo y resistencia </a:t>
            </a:r>
            <a:r>
              <a:rPr lang="es-AR" sz="4400" dirty="0" smtClean="0"/>
              <a:t>cultural, </a:t>
            </a:r>
            <a:r>
              <a:rPr lang="es-AR" sz="4400" dirty="0"/>
              <a:t>focalizando en aquellas ficciones políticas que permiten fabricar la libertad e imaginar otros horizontes colectivos posibles, construcciones de subjetividad que resisten a la norma y a la violencia de las instituciones normativas (todas ellas regidas por la diferencia sexual), que nos constituyen como sujetos y nos permiten ingresar en el ámbito social. </a:t>
            </a:r>
            <a:r>
              <a:rPr lang="es-AR" sz="4800" dirty="0"/>
              <a:t/>
            </a:r>
            <a:br>
              <a:rPr lang="es-AR" sz="4800" dirty="0"/>
            </a:br>
            <a:endParaRPr lang="es-MX" sz="5400" b="1" dirty="0" smtClean="0">
              <a:effectLst>
                <a:outerShdw blurRad="38100" dist="38100" dir="2700000" algn="tl">
                  <a:srgbClr val="000000">
                    <a:alpha val="43137"/>
                  </a:srgbClr>
                </a:outerShdw>
              </a:effectLst>
              <a:latin typeface="Bahnschrift" panose="020B0502040204020203" pitchFamily="34" charset="0"/>
            </a:endParaRPr>
          </a:p>
        </p:txBody>
      </p:sp>
      <p:sp>
        <p:nvSpPr>
          <p:cNvPr id="5" name="CuadroTexto 4"/>
          <p:cNvSpPr txBox="1"/>
          <p:nvPr/>
        </p:nvSpPr>
        <p:spPr>
          <a:xfrm>
            <a:off x="660402" y="19474150"/>
            <a:ext cx="11194112" cy="15727382"/>
          </a:xfrm>
          <a:prstGeom prst="rect">
            <a:avLst/>
          </a:prstGeom>
          <a:noFill/>
        </p:spPr>
        <p:txBody>
          <a:bodyPr wrap="square" rtlCol="0">
            <a:spAutoFit/>
          </a:bodyPr>
          <a:lstStyle/>
          <a:p>
            <a:pPr algn="just"/>
            <a:r>
              <a:rPr lang="es-MX" sz="4800" b="1" dirty="0" smtClean="0">
                <a:solidFill>
                  <a:schemeClr val="bg1"/>
                </a:solidFill>
                <a:effectLst>
                  <a:outerShdw blurRad="38100" dist="38100" dir="2700000" algn="tl">
                    <a:srgbClr val="000000">
                      <a:alpha val="43137"/>
                    </a:srgbClr>
                  </a:outerShdw>
                </a:effectLst>
                <a:latin typeface="Cooper Black" panose="0208090404030B020404" pitchFamily="18" charset="0"/>
              </a:rPr>
              <a:t>METODOLOGÍA: </a:t>
            </a:r>
            <a:r>
              <a:rPr lang="es-AR" sz="4400" dirty="0" smtClean="0"/>
              <a:t>La </a:t>
            </a:r>
            <a:r>
              <a:rPr lang="es-AR" sz="4400" dirty="0"/>
              <a:t>metodología de la investigación es fundamentalmente etnográfica, cualitativa, local, holística, implicando mi participación como investigadora en el campo, como parte del proceso mismo de la producción de conocimiento reflexivo, desde una perspectiva dialógica y poética, </a:t>
            </a:r>
            <a:r>
              <a:rPr lang="es-AR" sz="4400" dirty="0" smtClean="0"/>
              <a:t>apelando a la técnica del ensamblaje, en un </a:t>
            </a:r>
            <a:r>
              <a:rPr lang="es-AR" sz="4400" dirty="0"/>
              <a:t>plano </a:t>
            </a:r>
            <a:r>
              <a:rPr lang="es-AR" sz="4400" dirty="0" smtClean="0"/>
              <a:t>lo más </a:t>
            </a:r>
            <a:r>
              <a:rPr lang="es-AR" sz="4400" dirty="0"/>
              <a:t>horizontal </a:t>
            </a:r>
            <a:r>
              <a:rPr lang="es-AR" sz="4400" dirty="0" smtClean="0"/>
              <a:t>posible, de </a:t>
            </a:r>
            <a:r>
              <a:rPr lang="es-AR" sz="4400" dirty="0"/>
              <a:t>elaboraciones y reflexiones coparticipativas, que incorpore las narrativas situadas de </a:t>
            </a:r>
            <a:r>
              <a:rPr lang="es-AR" sz="4400" dirty="0" err="1" smtClean="0"/>
              <a:t>lxs</a:t>
            </a:r>
            <a:r>
              <a:rPr lang="es-AR" sz="4400" dirty="0" smtClean="0"/>
              <a:t> </a:t>
            </a:r>
            <a:r>
              <a:rPr lang="es-AR" sz="4400" dirty="0"/>
              <a:t>protagonistas del campo que se investiga, con sus cuerpos, sus sensaciones y movimientos, sus memorias y sus agenciamientos políticos, poniendo en práctica nuevas modalidades de escritura y de representación que hagan estallar la “autoridad etnográfica” y los géneros </a:t>
            </a:r>
            <a:r>
              <a:rPr lang="es-AR" sz="4400" dirty="0" smtClean="0"/>
              <a:t>literarios, </a:t>
            </a:r>
            <a:r>
              <a:rPr lang="es-AR" sz="4400" dirty="0"/>
              <a:t> a partir de la utilización de recursos y formas propias de la literatura y la poesía en la búsqueda de ampliar las posibilidades expresivas del discurso antropológico para potenciar la riqueza cognoscitiva del </a:t>
            </a:r>
            <a:r>
              <a:rPr lang="es-AR" sz="4400" dirty="0" smtClean="0"/>
              <a:t>encuentro etnográfico.</a:t>
            </a:r>
            <a:r>
              <a:rPr lang="es-AR" sz="4400" dirty="0"/>
              <a:t/>
            </a:r>
            <a:br>
              <a:rPr lang="es-AR" sz="4400" dirty="0"/>
            </a:br>
            <a:endParaRPr lang="es-MX" sz="4400" b="1" dirty="0" smtClean="0">
              <a:solidFill>
                <a:schemeClr val="bg1"/>
              </a:solidFill>
              <a:effectLst>
                <a:outerShdw blurRad="38100" dist="38100" dir="2700000" algn="tl">
                  <a:srgbClr val="000000">
                    <a:alpha val="43137"/>
                  </a:srgbClr>
                </a:outerShdw>
              </a:effectLst>
              <a:latin typeface="Cooper Black" panose="0208090404030B020404" pitchFamily="18" charset="0"/>
            </a:endParaRPr>
          </a:p>
        </p:txBody>
      </p:sp>
      <p:pic>
        <p:nvPicPr>
          <p:cNvPr id="18" name="Imagen 17"/>
          <p:cNvPicPr>
            <a:picLocks noChangeAspect="1"/>
          </p:cNvPicPr>
          <p:nvPr/>
        </p:nvPicPr>
        <p:blipFill rotWithShape="1">
          <a:blip r:embed="rId5">
            <a:extLst>
              <a:ext uri="{BEBA8EAE-BF5A-486C-A8C5-ECC9F3942E4B}">
                <a14:imgProps xmlns:a14="http://schemas.microsoft.com/office/drawing/2010/main">
                  <a14:imgLayer r:embed="rId6">
                    <a14:imgEffect>
                      <a14:colorTemperature colorTemp="7200"/>
                    </a14:imgEffect>
                    <a14:imgEffect>
                      <a14:saturation sat="400000"/>
                    </a14:imgEffect>
                    <a14:imgEffect>
                      <a14:brightnessContrast contrast="-20000"/>
                    </a14:imgEffect>
                  </a14:imgLayer>
                </a14:imgProps>
              </a:ext>
            </a:extLst>
          </a:blip>
          <a:srcRect t="17597" b="9522"/>
          <a:stretch/>
        </p:blipFill>
        <p:spPr>
          <a:xfrm>
            <a:off x="17113408" y="4646501"/>
            <a:ext cx="3167963" cy="2308866"/>
          </a:xfrm>
          <a:prstGeom prst="rect">
            <a:avLst/>
          </a:prstGeom>
          <a:solidFill>
            <a:srgbClr val="08ABBC"/>
          </a:solidFill>
        </p:spPr>
      </p:pic>
      <p:sp>
        <p:nvSpPr>
          <p:cNvPr id="3" name="CuadroTexto 2"/>
          <p:cNvSpPr txBox="1"/>
          <p:nvPr/>
        </p:nvSpPr>
        <p:spPr>
          <a:xfrm>
            <a:off x="637414" y="7387775"/>
            <a:ext cx="11255199" cy="11664732"/>
          </a:xfrm>
          <a:prstGeom prst="rect">
            <a:avLst/>
          </a:prstGeom>
          <a:noFill/>
        </p:spPr>
        <p:txBody>
          <a:bodyPr wrap="square" rtlCol="0">
            <a:spAutoFit/>
          </a:bodyPr>
          <a:lstStyle/>
          <a:p>
            <a:pPr algn="just"/>
            <a:r>
              <a:rPr lang="es-MX" sz="4800" b="1" dirty="0">
                <a:solidFill>
                  <a:prstClr val="black"/>
                </a:solidFill>
                <a:effectLst>
                  <a:outerShdw blurRad="38100" dist="38100" dir="2700000" algn="tl">
                    <a:srgbClr val="000000">
                      <a:alpha val="43137"/>
                    </a:srgbClr>
                  </a:outerShdw>
                </a:effectLst>
                <a:latin typeface="Cooper Black" panose="0208090404030B020404" pitchFamily="18" charset="0"/>
              </a:rPr>
              <a:t>RESUMEN: </a:t>
            </a:r>
            <a:r>
              <a:rPr lang="es-AR" sz="4400" dirty="0">
                <a:solidFill>
                  <a:prstClr val="white"/>
                </a:solidFill>
              </a:rPr>
              <a:t>El tema de la tesis es el campo emergente de la poesía</a:t>
            </a:r>
            <a:r>
              <a:rPr lang="es-AR" sz="4400" i="1" dirty="0">
                <a:solidFill>
                  <a:prstClr val="white"/>
                </a:solidFill>
              </a:rPr>
              <a:t> trans </a:t>
            </a:r>
            <a:r>
              <a:rPr lang="es-AR" sz="4400" dirty="0">
                <a:solidFill>
                  <a:prstClr val="white"/>
                </a:solidFill>
              </a:rPr>
              <a:t>en Córdoba, desde una perspectiva etnográfica, dialógica y poética, en la cual se busca ahondar en la reflexión sobre el </a:t>
            </a:r>
            <a:r>
              <a:rPr lang="es-AR" sz="4400" i="1" dirty="0">
                <a:solidFill>
                  <a:prstClr val="white"/>
                </a:solidFill>
              </a:rPr>
              <a:t>hace</a:t>
            </a:r>
            <a:r>
              <a:rPr lang="es-AR" sz="4400" dirty="0">
                <a:solidFill>
                  <a:prstClr val="white"/>
                </a:solidFill>
              </a:rPr>
              <a:t>r poético</a:t>
            </a:r>
            <a:r>
              <a:rPr lang="es-AR" sz="4400" i="1" dirty="0">
                <a:solidFill>
                  <a:prstClr val="white"/>
                </a:solidFill>
              </a:rPr>
              <a:t> </a:t>
            </a:r>
            <a:r>
              <a:rPr lang="es-AR" sz="4400" dirty="0">
                <a:solidFill>
                  <a:prstClr val="white"/>
                </a:solidFill>
              </a:rPr>
              <a:t>como experiencia de alteridad, en donde la disgregación del lenguaje como sintaxis y como entidad se corresponde a la disgregación del ser expresivo, la identidad o </a:t>
            </a:r>
            <a:r>
              <a:rPr lang="es-AR" sz="4400" i="1" dirty="0" err="1">
                <a:solidFill>
                  <a:prstClr val="white"/>
                </a:solidFill>
              </a:rPr>
              <a:t>ipseidad</a:t>
            </a:r>
            <a:r>
              <a:rPr lang="es-AR" sz="4400" i="1" dirty="0">
                <a:solidFill>
                  <a:prstClr val="white"/>
                </a:solidFill>
              </a:rPr>
              <a:t>, </a:t>
            </a:r>
            <a:r>
              <a:rPr lang="es-AR" sz="4400" dirty="0">
                <a:solidFill>
                  <a:prstClr val="white"/>
                </a:solidFill>
              </a:rPr>
              <a:t>el “yo” (como ficción política moderna); la poesía como tecnología de producción de subjetividad; la </a:t>
            </a:r>
            <a:r>
              <a:rPr lang="es-AR" sz="4400" i="1" dirty="0" err="1">
                <a:solidFill>
                  <a:prstClr val="white"/>
                </a:solidFill>
              </a:rPr>
              <a:t>poiesis</a:t>
            </a:r>
            <a:r>
              <a:rPr lang="es-AR" sz="4400" dirty="0">
                <a:solidFill>
                  <a:prstClr val="white"/>
                </a:solidFill>
              </a:rPr>
              <a:t> como actividad creativa, sus posibilidades y potencialidades desde una perspectiva </a:t>
            </a:r>
            <a:r>
              <a:rPr lang="es-AR" sz="4400" dirty="0" err="1">
                <a:solidFill>
                  <a:prstClr val="white"/>
                </a:solidFill>
              </a:rPr>
              <a:t>transgénero</a:t>
            </a:r>
            <a:r>
              <a:rPr lang="es-AR" sz="4400" dirty="0">
                <a:solidFill>
                  <a:prstClr val="white"/>
                </a:solidFill>
              </a:rPr>
              <a:t>, situando este debate en los mundos de adscripciones, prácticas y significados, de los sujetos protagonistas de este campo, que asimismo se busca conocer</a:t>
            </a:r>
            <a:endParaRPr lang="es-MX" sz="4400" dirty="0" smtClean="0"/>
          </a:p>
        </p:txBody>
      </p:sp>
      <p:sp>
        <p:nvSpPr>
          <p:cNvPr id="23" name="Rectángulo 22"/>
          <p:cNvSpPr/>
          <p:nvPr/>
        </p:nvSpPr>
        <p:spPr>
          <a:xfrm>
            <a:off x="564019" y="7336415"/>
            <a:ext cx="11409131" cy="117160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6" name="Rectángulo 25"/>
          <p:cNvSpPr/>
          <p:nvPr/>
        </p:nvSpPr>
        <p:spPr>
          <a:xfrm>
            <a:off x="12530304" y="7387775"/>
            <a:ext cx="12120396" cy="2710440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9" name="Rectángulo 28"/>
          <p:cNvSpPr/>
          <p:nvPr/>
        </p:nvSpPr>
        <p:spPr>
          <a:xfrm>
            <a:off x="564018" y="19474150"/>
            <a:ext cx="11409132" cy="1501803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0" name="Rectángulo 29"/>
          <p:cNvSpPr/>
          <p:nvPr/>
        </p:nvSpPr>
        <p:spPr>
          <a:xfrm>
            <a:off x="564019" y="35069827"/>
            <a:ext cx="24086681" cy="772356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1026"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l="54662"/>
          <a:stretch/>
        </p:blipFill>
        <p:spPr bwMode="auto">
          <a:xfrm>
            <a:off x="17113408" y="2732370"/>
            <a:ext cx="3167963" cy="19215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9 Conector recto"/>
          <p:cNvCxnSpPr/>
          <p:nvPr/>
        </p:nvCxnSpPr>
        <p:spPr>
          <a:xfrm flipV="1">
            <a:off x="0" y="6955367"/>
            <a:ext cx="25199974" cy="13536"/>
          </a:xfrm>
          <a:prstGeom prst="line">
            <a:avLst/>
          </a:prstGeom>
          <a:ln w="7620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90937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Naranja amarillo">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cuadro">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1468</TotalTime>
  <Words>460</Words>
  <Application>Microsoft Office PowerPoint</Application>
  <PresentationFormat>Personalizado</PresentationFormat>
  <Paragraphs>14</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Office Theme</vt:lpstr>
      <vt:lpstr>Trans* poesía en la ciudad de Córdoba Sujetxs, procesos y materialidades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Mateo</dc:creator>
  <cp:lastModifiedBy>Fernanda Ph</cp:lastModifiedBy>
  <cp:revision>39</cp:revision>
  <dcterms:created xsi:type="dcterms:W3CDTF">2020-08-19T23:09:40Z</dcterms:created>
  <dcterms:modified xsi:type="dcterms:W3CDTF">2020-09-11T19:56:35Z</dcterms:modified>
</cp:coreProperties>
</file>