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199975" cy="43200638"/>
  <p:notesSz cx="6858000" cy="9144000"/>
  <p:defaultTextStyle>
    <a:defPPr>
      <a:defRPr lang="es-AR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929"/>
    <a:srgbClr val="EE0000"/>
    <a:srgbClr val="908065"/>
    <a:srgbClr val="6F6C59"/>
    <a:srgbClr val="A65B4D"/>
    <a:srgbClr val="DFA594"/>
    <a:srgbClr val="C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20" d="100"/>
          <a:sy n="20" d="100"/>
        </p:scale>
        <p:origin x="1806" y="-2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749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796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698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559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333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514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412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530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664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579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645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10BC3-C1EC-4A02-8285-6FED01B258FC}" type="datetimeFigureOut">
              <a:rPr lang="es-AR" smtClean="0"/>
              <a:t>19/8/2020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F749-ED56-45DA-827B-E748A3CD42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536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63000" r="-6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905451" y="2042940"/>
            <a:ext cx="22263067" cy="369249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8900" b="1" dirty="0">
                <a:latin typeface="Elephant" panose="02020904090505020303" pitchFamily="18" charset="0"/>
              </a:rPr>
              <a:t>Procesos de subjetivación política juvenil en la Marcha de la Gorra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7" name="CuadroTexto 6"/>
          <p:cNvSpPr txBox="1"/>
          <p:nvPr/>
        </p:nvSpPr>
        <p:spPr>
          <a:xfrm>
            <a:off x="13511328" y="3973651"/>
            <a:ext cx="10972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4500" b="1" i="1" dirty="0" smtClean="0"/>
              <a:t>Macarena Roldán</a:t>
            </a:r>
          </a:p>
          <a:p>
            <a:pPr algn="r"/>
            <a:r>
              <a:rPr lang="es-AR" sz="4500" b="1" dirty="0" smtClean="0"/>
              <a:t>CIECS-CONICET/UNC</a:t>
            </a:r>
          </a:p>
          <a:p>
            <a:pPr algn="r"/>
            <a:r>
              <a:rPr lang="es-AR" sz="4000" b="1" dirty="0"/>
              <a:t>m</a:t>
            </a:r>
            <a:r>
              <a:rPr lang="es-AR" sz="4000" b="1" dirty="0" smtClean="0"/>
              <a:t>acarena_roldan5@hotmail.com</a:t>
            </a:r>
            <a:endParaRPr lang="es-AR" sz="40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-54635" y="42363877"/>
            <a:ext cx="25303952" cy="63094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500" b="1" dirty="0" smtClean="0"/>
              <a:t>Doctorado en Psicología | Facultad de Psicología | Dirección</a:t>
            </a:r>
            <a:r>
              <a:rPr lang="es-AR" sz="3500" b="1" dirty="0" smtClean="0"/>
              <a:t>: Andrea </a:t>
            </a:r>
            <a:r>
              <a:rPr lang="es-AR" sz="3500" b="1" dirty="0" smtClean="0"/>
              <a:t>Bonvillani</a:t>
            </a:r>
            <a:endParaRPr lang="es-AR" sz="35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770016" y="6692491"/>
            <a:ext cx="24533936" cy="547842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s-AR" sz="5000" b="1" dirty="0" smtClean="0">
                <a:solidFill>
                  <a:schemeClr val="tx2">
                    <a:lumMod val="50000"/>
                  </a:schemeClr>
                </a:solidFill>
              </a:rPr>
              <a:t>-Acción colectiva ampliamente construida y habitada por jóvenes.</a:t>
            </a:r>
          </a:p>
          <a:p>
            <a:r>
              <a:rPr lang="es-AR" sz="5000" b="1" dirty="0" smtClean="0">
                <a:solidFill>
                  <a:schemeClr val="tx2">
                    <a:lumMod val="50000"/>
                  </a:schemeClr>
                </a:solidFill>
              </a:rPr>
              <a:t>-Denuncia el abuso policial, las detenciones arbitrarias y los casos de gatillo fácil.</a:t>
            </a:r>
          </a:p>
          <a:p>
            <a:endParaRPr lang="es-AR" sz="5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s-AR" sz="50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AR" sz="5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AR" sz="5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s-AR" sz="5000" b="1" dirty="0" smtClean="0">
                <a:solidFill>
                  <a:schemeClr val="accent6">
                    <a:lumMod val="50000"/>
                  </a:schemeClr>
                </a:solidFill>
              </a:rPr>
              <a:t>-13 ediciones, desde el 	año 2007.</a:t>
            </a:r>
          </a:p>
          <a:p>
            <a:r>
              <a:rPr lang="es-AR" sz="5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s-AR" sz="5000" b="1" dirty="0" smtClean="0">
                <a:solidFill>
                  <a:schemeClr val="accent6">
                    <a:lumMod val="50000"/>
                  </a:schemeClr>
                </a:solidFill>
              </a:rPr>
              <a:t>-Numerosas 	intervenciones artísticas </a:t>
            </a:r>
            <a:endParaRPr lang="es-AR" sz="5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s-AR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4397749" y="15737551"/>
            <a:ext cx="9838334" cy="469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4800" b="1" dirty="0" smtClean="0">
                <a:latin typeface="Elephant" panose="02020904090505020303" pitchFamily="18" charset="0"/>
              </a:rPr>
              <a:t>METODOLOGÍA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AR" sz="6000" b="1" dirty="0" smtClean="0"/>
              <a:t>Registros etnográficos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AR" sz="6000" b="1" dirty="0" smtClean="0"/>
              <a:t>Conversaciones en marcha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AR" sz="6000" b="1" dirty="0" smtClean="0"/>
              <a:t>Entrevistas en </a:t>
            </a:r>
            <a:r>
              <a:rPr lang="es-AR" sz="6000" b="1" dirty="0" smtClean="0"/>
              <a:t>profundidad</a:t>
            </a:r>
          </a:p>
          <a:p>
            <a:pPr algn="ctr"/>
            <a:r>
              <a:rPr lang="es-AR" sz="6000" b="1" dirty="0" smtClean="0"/>
              <a:t>-Enfoque cualitativo-</a:t>
            </a:r>
            <a:endParaRPr lang="es-AR" sz="6000" b="1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13658911" y="15144417"/>
            <a:ext cx="10383301" cy="5364069"/>
          </a:xfrm>
          <a:prstGeom prst="roundRect">
            <a:avLst/>
          </a:prstGeom>
          <a:noFill/>
          <a:ln w="38100">
            <a:solidFill>
              <a:srgbClr val="C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CuadroTexto 11"/>
          <p:cNvSpPr txBox="1"/>
          <p:nvPr/>
        </p:nvSpPr>
        <p:spPr>
          <a:xfrm>
            <a:off x="1737359" y="15658327"/>
            <a:ext cx="8630248" cy="6263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AR" sz="6000" b="1" dirty="0" smtClean="0">
                <a:latin typeface="Elephant" panose="02020904090505020303" pitchFamily="18" charset="0"/>
              </a:rPr>
              <a:t>Caja de Herramientas</a:t>
            </a:r>
          </a:p>
          <a:p>
            <a:pPr algn="ctr"/>
            <a:r>
              <a:rPr lang="es-AR" sz="6000" b="1" dirty="0" smtClean="0"/>
              <a:t>Subjetivación política</a:t>
            </a:r>
          </a:p>
          <a:p>
            <a:pPr algn="ctr"/>
            <a:r>
              <a:rPr lang="es-AR" sz="6000" b="1" dirty="0" smtClean="0"/>
              <a:t>Acción colectiva</a:t>
            </a:r>
          </a:p>
          <a:p>
            <a:pPr algn="ctr"/>
            <a:r>
              <a:rPr lang="es-AR" sz="5400" b="1" dirty="0" smtClean="0"/>
              <a:t>Juventudes</a:t>
            </a:r>
          </a:p>
          <a:p>
            <a:pPr algn="ctr"/>
            <a:r>
              <a:rPr lang="es-AR" sz="5400" b="1" dirty="0" smtClean="0"/>
              <a:t>Espacio público</a:t>
            </a:r>
          </a:p>
          <a:p>
            <a:pPr algn="ctr"/>
            <a:r>
              <a:rPr lang="es-AR" sz="5400" b="1" dirty="0" smtClean="0"/>
              <a:t>Estado policial</a:t>
            </a:r>
          </a:p>
          <a:p>
            <a:pPr algn="ctr"/>
            <a:r>
              <a:rPr lang="es-AR" sz="5400" b="1" dirty="0" smtClean="0"/>
              <a:t>Biorresistencia</a:t>
            </a:r>
          </a:p>
        </p:txBody>
      </p:sp>
      <p:cxnSp>
        <p:nvCxnSpPr>
          <p:cNvPr id="15" name="Conector curvado 14"/>
          <p:cNvCxnSpPr/>
          <p:nvPr/>
        </p:nvCxnSpPr>
        <p:spPr>
          <a:xfrm rot="5400000">
            <a:off x="7053464" y="5181817"/>
            <a:ext cx="1756725" cy="589745"/>
          </a:xfrm>
          <a:prstGeom prst="curvedConnector3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ectángulo redondeado 18"/>
          <p:cNvSpPr/>
          <p:nvPr/>
        </p:nvSpPr>
        <p:spPr>
          <a:xfrm>
            <a:off x="5990542" y="31285527"/>
            <a:ext cx="14092883" cy="2831449"/>
          </a:xfrm>
          <a:prstGeom prst="roundRect">
            <a:avLst/>
          </a:prstGeom>
          <a:solidFill>
            <a:schemeClr val="bg2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0769713" y="24673508"/>
            <a:ext cx="43717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5000" b="1" dirty="0" smtClean="0"/>
              <a:t>PROCESOS DE</a:t>
            </a:r>
          </a:p>
          <a:p>
            <a:pPr algn="ctr"/>
            <a:r>
              <a:rPr lang="es-AR" sz="5000" b="1" dirty="0" smtClean="0"/>
              <a:t>SUBJETIVACIÓN</a:t>
            </a:r>
            <a:endParaRPr lang="es-AR" sz="50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560922" y="23423514"/>
            <a:ext cx="381533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5000" b="1" dirty="0" smtClean="0"/>
              <a:t>Policiamiento</a:t>
            </a:r>
          </a:p>
          <a:p>
            <a:pPr algn="ctr"/>
            <a:r>
              <a:rPr lang="es-AR" sz="5000" b="1" dirty="0" smtClean="0"/>
              <a:t>Del Estado</a:t>
            </a:r>
            <a:endParaRPr lang="es-AR" sz="5000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19705" y="28732503"/>
            <a:ext cx="643079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000" b="1" dirty="0" smtClean="0"/>
              <a:t>Regulaciones sobre</a:t>
            </a:r>
          </a:p>
          <a:p>
            <a:pPr algn="ctr"/>
            <a:r>
              <a:rPr lang="es-AR" sz="5000" b="1" dirty="0" smtClean="0"/>
              <a:t>el espacio público</a:t>
            </a:r>
            <a:endParaRPr lang="es-AR" sz="5000" b="1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833256" y="25853059"/>
            <a:ext cx="515032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5000" b="1" i="1" dirty="0" smtClean="0"/>
              <a:t>Juventudes de</a:t>
            </a:r>
          </a:p>
          <a:p>
            <a:pPr algn="ctr"/>
            <a:r>
              <a:rPr lang="es-AR" sz="5000" b="1" i="1" dirty="0" smtClean="0"/>
              <a:t>sectores populares</a:t>
            </a:r>
            <a:endParaRPr lang="es-AR" sz="5000" b="1" i="1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0965582" y="22969877"/>
            <a:ext cx="347415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5000" b="1" i="1" dirty="0" smtClean="0"/>
              <a:t>MARCHA DE</a:t>
            </a:r>
          </a:p>
          <a:p>
            <a:pPr algn="ctr"/>
            <a:r>
              <a:rPr lang="es-AR" sz="5000" b="1" i="1" dirty="0" smtClean="0"/>
              <a:t>LA GORRA</a:t>
            </a:r>
            <a:endParaRPr lang="es-AR" sz="5000" b="1" i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18017177" y="21989261"/>
            <a:ext cx="408663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5000" b="1" dirty="0" smtClean="0"/>
              <a:t>Estrategias de</a:t>
            </a:r>
          </a:p>
          <a:p>
            <a:pPr algn="ctr"/>
            <a:r>
              <a:rPr lang="es-AR" sz="5000" b="1" dirty="0" smtClean="0"/>
              <a:t>biorresistencia</a:t>
            </a:r>
            <a:endParaRPr lang="es-AR" sz="5000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17816039" y="25140123"/>
            <a:ext cx="485613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5000" b="1" dirty="0" smtClean="0"/>
              <a:t>Anclaje territorial</a:t>
            </a:r>
            <a:endParaRPr lang="es-AR" sz="5000" b="1" dirty="0"/>
          </a:p>
        </p:txBody>
      </p:sp>
      <p:sp>
        <p:nvSpPr>
          <p:cNvPr id="27" name="CuadroTexto 26"/>
          <p:cNvSpPr txBox="1"/>
          <p:nvPr/>
        </p:nvSpPr>
        <p:spPr>
          <a:xfrm>
            <a:off x="16620432" y="27444214"/>
            <a:ext cx="446026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5000" b="1" dirty="0" smtClean="0"/>
              <a:t>Tiempo/espacio</a:t>
            </a:r>
          </a:p>
          <a:p>
            <a:pPr algn="ctr"/>
            <a:r>
              <a:rPr lang="es-AR" sz="5000" b="1" dirty="0"/>
              <a:t>d</a:t>
            </a:r>
            <a:r>
              <a:rPr lang="es-AR" sz="5000" b="1" dirty="0" smtClean="0"/>
              <a:t>e la acción</a:t>
            </a:r>
          </a:p>
          <a:p>
            <a:pPr algn="ctr"/>
            <a:r>
              <a:rPr lang="es-AR" sz="5000" b="1" dirty="0" smtClean="0"/>
              <a:t>colectiva</a:t>
            </a:r>
            <a:endParaRPr lang="es-AR" sz="5000" b="1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5468591" y="25114676"/>
            <a:ext cx="0" cy="66149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V="1">
            <a:off x="5468591" y="27748577"/>
            <a:ext cx="0" cy="87009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2" name="Cerrar llave 31"/>
          <p:cNvSpPr/>
          <p:nvPr/>
        </p:nvSpPr>
        <p:spPr>
          <a:xfrm>
            <a:off x="7636953" y="23027918"/>
            <a:ext cx="2391964" cy="7542022"/>
          </a:xfrm>
          <a:prstGeom prst="rightBrace">
            <a:avLst>
              <a:gd name="adj1" fmla="val 8333"/>
              <a:gd name="adj2" fmla="val 20898"/>
            </a:avLst>
          </a:prstGeom>
          <a:ln w="1016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sz="5000"/>
          </a:p>
        </p:txBody>
      </p:sp>
      <p:sp>
        <p:nvSpPr>
          <p:cNvPr id="33" name="Rectángulo 32"/>
          <p:cNvSpPr/>
          <p:nvPr/>
        </p:nvSpPr>
        <p:spPr>
          <a:xfrm>
            <a:off x="10295999" y="22650703"/>
            <a:ext cx="5442974" cy="4354304"/>
          </a:xfrm>
          <a:prstGeom prst="rect">
            <a:avLst/>
          </a:prstGeom>
          <a:noFill/>
          <a:ln w="1524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5000"/>
          </a:p>
        </p:txBody>
      </p:sp>
      <p:cxnSp>
        <p:nvCxnSpPr>
          <p:cNvPr id="35" name="Conector angular 34"/>
          <p:cNvCxnSpPr/>
          <p:nvPr/>
        </p:nvCxnSpPr>
        <p:spPr>
          <a:xfrm rot="5400000" flipH="1" flipV="1">
            <a:off x="15496782" y="23720498"/>
            <a:ext cx="2471000" cy="1986618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15829421" y="25750317"/>
            <a:ext cx="180572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/>
          <p:nvPr/>
        </p:nvCxnSpPr>
        <p:spPr>
          <a:xfrm>
            <a:off x="14643703" y="26949409"/>
            <a:ext cx="2088579" cy="1955228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625676" y="10535406"/>
            <a:ext cx="24153967" cy="349326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AR" sz="5400" b="1" dirty="0" smtClean="0">
                <a:latin typeface="Elephant" panose="02020904090505020303" pitchFamily="18" charset="0"/>
              </a:rPr>
              <a:t>Objetivo general:</a:t>
            </a:r>
          </a:p>
          <a:p>
            <a:pPr algn="ctr"/>
            <a:r>
              <a:rPr lang="es-AR" sz="5400" b="1" dirty="0"/>
              <a:t>Analizar los procesos de subjetivación política de jóvenes que participan en la </a:t>
            </a:r>
            <a:r>
              <a:rPr lang="es-AR" sz="5400" b="1" i="1" dirty="0"/>
              <a:t>Marcha de la </a:t>
            </a:r>
            <a:r>
              <a:rPr lang="es-AR" sz="5400" b="1" i="1" dirty="0" smtClean="0"/>
              <a:t>Gorra</a:t>
            </a:r>
            <a:r>
              <a:rPr lang="es-AR" sz="5400" b="1" dirty="0" smtClean="0"/>
              <a:t>, </a:t>
            </a:r>
            <a:r>
              <a:rPr lang="es-AR" sz="5400" b="1" dirty="0"/>
              <a:t>frente al policiamiento del Estado Provincial y a la segregación espacial que éste produce</a:t>
            </a:r>
            <a:r>
              <a:rPr lang="es-AR" sz="5400" b="1" dirty="0" smtClean="0"/>
              <a:t>.</a:t>
            </a:r>
            <a:endParaRPr lang="es-AR" sz="6500" dirty="0"/>
          </a:p>
        </p:txBody>
      </p:sp>
      <p:sp>
        <p:nvSpPr>
          <p:cNvPr id="4" name="Arco 3"/>
          <p:cNvSpPr/>
          <p:nvPr/>
        </p:nvSpPr>
        <p:spPr>
          <a:xfrm>
            <a:off x="8739342" y="16192298"/>
            <a:ext cx="3113314" cy="4335797"/>
          </a:xfrm>
          <a:prstGeom prst="arc">
            <a:avLst>
              <a:gd name="adj1" fmla="val 16200000"/>
              <a:gd name="adj2" fmla="val 7290884"/>
            </a:avLst>
          </a:prstGeom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Arco 33"/>
          <p:cNvSpPr/>
          <p:nvPr/>
        </p:nvSpPr>
        <p:spPr>
          <a:xfrm rot="10580656">
            <a:off x="11615090" y="16462026"/>
            <a:ext cx="3633794" cy="4335797"/>
          </a:xfrm>
          <a:prstGeom prst="arc">
            <a:avLst>
              <a:gd name="adj1" fmla="val 16200000"/>
              <a:gd name="adj2" fmla="val 7290884"/>
            </a:avLst>
          </a:prstGeom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Forma libre 29"/>
          <p:cNvSpPr/>
          <p:nvPr/>
        </p:nvSpPr>
        <p:spPr>
          <a:xfrm>
            <a:off x="845523" y="14983995"/>
            <a:ext cx="9924190" cy="7533753"/>
          </a:xfrm>
          <a:custGeom>
            <a:avLst/>
            <a:gdLst>
              <a:gd name="connsiteX0" fmla="*/ 9529011 w 10117026"/>
              <a:gd name="connsiteY0" fmla="*/ 562751 h 8131820"/>
              <a:gd name="connsiteX1" fmla="*/ 9144000 w 10117026"/>
              <a:gd name="connsiteY1" fmla="*/ 418372 h 8131820"/>
              <a:gd name="connsiteX2" fmla="*/ 8951495 w 10117026"/>
              <a:gd name="connsiteY2" fmla="*/ 370246 h 8131820"/>
              <a:gd name="connsiteX3" fmla="*/ 8518358 w 10117026"/>
              <a:gd name="connsiteY3" fmla="*/ 322119 h 8131820"/>
              <a:gd name="connsiteX4" fmla="*/ 8373979 w 10117026"/>
              <a:gd name="connsiteY4" fmla="*/ 273993 h 8131820"/>
              <a:gd name="connsiteX5" fmla="*/ 6545179 w 10117026"/>
              <a:gd name="connsiteY5" fmla="*/ 177740 h 8131820"/>
              <a:gd name="connsiteX6" fmla="*/ 2550695 w 10117026"/>
              <a:gd name="connsiteY6" fmla="*/ 177740 h 8131820"/>
              <a:gd name="connsiteX7" fmla="*/ 1780674 w 10117026"/>
              <a:gd name="connsiteY7" fmla="*/ 273993 h 8131820"/>
              <a:gd name="connsiteX8" fmla="*/ 1299411 w 10117026"/>
              <a:gd name="connsiteY8" fmla="*/ 418372 h 8131820"/>
              <a:gd name="connsiteX9" fmla="*/ 1155032 w 10117026"/>
              <a:gd name="connsiteY9" fmla="*/ 466498 h 8131820"/>
              <a:gd name="connsiteX10" fmla="*/ 721895 w 10117026"/>
              <a:gd name="connsiteY10" fmla="*/ 562751 h 8131820"/>
              <a:gd name="connsiteX11" fmla="*/ 433137 w 10117026"/>
              <a:gd name="connsiteY11" fmla="*/ 610877 h 8131820"/>
              <a:gd name="connsiteX12" fmla="*/ 96253 w 10117026"/>
              <a:gd name="connsiteY12" fmla="*/ 803382 h 8131820"/>
              <a:gd name="connsiteX13" fmla="*/ 0 w 10117026"/>
              <a:gd name="connsiteY13" fmla="*/ 947761 h 8131820"/>
              <a:gd name="connsiteX14" fmla="*/ 48126 w 10117026"/>
              <a:gd name="connsiteY14" fmla="*/ 1429025 h 8131820"/>
              <a:gd name="connsiteX15" fmla="*/ 144379 w 10117026"/>
              <a:gd name="connsiteY15" fmla="*/ 1573404 h 8131820"/>
              <a:gd name="connsiteX16" fmla="*/ 433137 w 10117026"/>
              <a:gd name="connsiteY16" fmla="*/ 1862161 h 8131820"/>
              <a:gd name="connsiteX17" fmla="*/ 721895 w 10117026"/>
              <a:gd name="connsiteY17" fmla="*/ 2054667 h 8131820"/>
              <a:gd name="connsiteX18" fmla="*/ 1010653 w 10117026"/>
              <a:gd name="connsiteY18" fmla="*/ 2295298 h 8131820"/>
              <a:gd name="connsiteX19" fmla="*/ 1203158 w 10117026"/>
              <a:gd name="connsiteY19" fmla="*/ 2584056 h 8131820"/>
              <a:gd name="connsiteX20" fmla="*/ 1347537 w 10117026"/>
              <a:gd name="connsiteY20" fmla="*/ 2728435 h 8131820"/>
              <a:gd name="connsiteX21" fmla="*/ 1540042 w 10117026"/>
              <a:gd name="connsiteY21" fmla="*/ 3017193 h 8131820"/>
              <a:gd name="connsiteX22" fmla="*/ 1636295 w 10117026"/>
              <a:gd name="connsiteY22" fmla="*/ 3402204 h 8131820"/>
              <a:gd name="connsiteX23" fmla="*/ 1732547 w 10117026"/>
              <a:gd name="connsiteY23" fmla="*/ 3787214 h 8131820"/>
              <a:gd name="connsiteX24" fmla="*/ 1780674 w 10117026"/>
              <a:gd name="connsiteY24" fmla="*/ 4027846 h 8131820"/>
              <a:gd name="connsiteX25" fmla="*/ 1876926 w 10117026"/>
              <a:gd name="connsiteY25" fmla="*/ 4316604 h 8131820"/>
              <a:gd name="connsiteX26" fmla="*/ 2021305 w 10117026"/>
              <a:gd name="connsiteY26" fmla="*/ 4653488 h 8131820"/>
              <a:gd name="connsiteX27" fmla="*/ 2069432 w 10117026"/>
              <a:gd name="connsiteY27" fmla="*/ 6867298 h 8131820"/>
              <a:gd name="connsiteX28" fmla="*/ 2406316 w 10117026"/>
              <a:gd name="connsiteY28" fmla="*/ 7252309 h 8131820"/>
              <a:gd name="connsiteX29" fmla="*/ 2695074 w 10117026"/>
              <a:gd name="connsiteY29" fmla="*/ 7348561 h 8131820"/>
              <a:gd name="connsiteX30" fmla="*/ 2839453 w 10117026"/>
              <a:gd name="connsiteY30" fmla="*/ 7396688 h 8131820"/>
              <a:gd name="connsiteX31" fmla="*/ 2983832 w 10117026"/>
              <a:gd name="connsiteY31" fmla="*/ 7492940 h 8131820"/>
              <a:gd name="connsiteX32" fmla="*/ 3176337 w 10117026"/>
              <a:gd name="connsiteY32" fmla="*/ 7541067 h 8131820"/>
              <a:gd name="connsiteX33" fmla="*/ 3513221 w 10117026"/>
              <a:gd name="connsiteY33" fmla="*/ 7637319 h 8131820"/>
              <a:gd name="connsiteX34" fmla="*/ 3657600 w 10117026"/>
              <a:gd name="connsiteY34" fmla="*/ 7733572 h 8131820"/>
              <a:gd name="connsiteX35" fmla="*/ 4042611 w 10117026"/>
              <a:gd name="connsiteY35" fmla="*/ 7829825 h 8131820"/>
              <a:gd name="connsiteX36" fmla="*/ 4331368 w 10117026"/>
              <a:gd name="connsiteY36" fmla="*/ 7926077 h 8131820"/>
              <a:gd name="connsiteX37" fmla="*/ 4475747 w 10117026"/>
              <a:gd name="connsiteY37" fmla="*/ 7974204 h 8131820"/>
              <a:gd name="connsiteX38" fmla="*/ 5149516 w 10117026"/>
              <a:gd name="connsiteY38" fmla="*/ 8070456 h 8131820"/>
              <a:gd name="connsiteX39" fmla="*/ 5342021 w 10117026"/>
              <a:gd name="connsiteY39" fmla="*/ 8118582 h 8131820"/>
              <a:gd name="connsiteX40" fmla="*/ 7026442 w 10117026"/>
              <a:gd name="connsiteY40" fmla="*/ 8022330 h 8131820"/>
              <a:gd name="connsiteX41" fmla="*/ 7170821 w 10117026"/>
              <a:gd name="connsiteY41" fmla="*/ 7974204 h 8131820"/>
              <a:gd name="connsiteX42" fmla="*/ 7603958 w 10117026"/>
              <a:gd name="connsiteY42" fmla="*/ 7781698 h 8131820"/>
              <a:gd name="connsiteX43" fmla="*/ 7748337 w 10117026"/>
              <a:gd name="connsiteY43" fmla="*/ 7733572 h 8131820"/>
              <a:gd name="connsiteX44" fmla="*/ 7892716 w 10117026"/>
              <a:gd name="connsiteY44" fmla="*/ 7637319 h 8131820"/>
              <a:gd name="connsiteX45" fmla="*/ 8037095 w 10117026"/>
              <a:gd name="connsiteY45" fmla="*/ 7348561 h 8131820"/>
              <a:gd name="connsiteX46" fmla="*/ 7988968 w 10117026"/>
              <a:gd name="connsiteY46" fmla="*/ 6626667 h 8131820"/>
              <a:gd name="connsiteX47" fmla="*/ 7892716 w 10117026"/>
              <a:gd name="connsiteY47" fmla="*/ 6337909 h 8131820"/>
              <a:gd name="connsiteX48" fmla="*/ 7940842 w 10117026"/>
              <a:gd name="connsiteY48" fmla="*/ 5182877 h 8131820"/>
              <a:gd name="connsiteX49" fmla="*/ 8085221 w 10117026"/>
              <a:gd name="connsiteY49" fmla="*/ 4894119 h 8131820"/>
              <a:gd name="connsiteX50" fmla="*/ 8373979 w 10117026"/>
              <a:gd name="connsiteY50" fmla="*/ 4605361 h 8131820"/>
              <a:gd name="connsiteX51" fmla="*/ 8470232 w 10117026"/>
              <a:gd name="connsiteY51" fmla="*/ 4412856 h 8131820"/>
              <a:gd name="connsiteX52" fmla="*/ 8758989 w 10117026"/>
              <a:gd name="connsiteY52" fmla="*/ 4220351 h 8131820"/>
              <a:gd name="connsiteX53" fmla="*/ 9047747 w 10117026"/>
              <a:gd name="connsiteY53" fmla="*/ 3979719 h 8131820"/>
              <a:gd name="connsiteX54" fmla="*/ 9240253 w 10117026"/>
              <a:gd name="connsiteY54" fmla="*/ 3690961 h 8131820"/>
              <a:gd name="connsiteX55" fmla="*/ 9480884 w 10117026"/>
              <a:gd name="connsiteY55" fmla="*/ 3402204 h 8131820"/>
              <a:gd name="connsiteX56" fmla="*/ 9577137 w 10117026"/>
              <a:gd name="connsiteY56" fmla="*/ 3113446 h 8131820"/>
              <a:gd name="connsiteX57" fmla="*/ 9625263 w 10117026"/>
              <a:gd name="connsiteY57" fmla="*/ 2969067 h 8131820"/>
              <a:gd name="connsiteX58" fmla="*/ 9721516 w 10117026"/>
              <a:gd name="connsiteY58" fmla="*/ 2776561 h 8131820"/>
              <a:gd name="connsiteX59" fmla="*/ 9817768 w 10117026"/>
              <a:gd name="connsiteY59" fmla="*/ 2487804 h 8131820"/>
              <a:gd name="connsiteX60" fmla="*/ 9865895 w 10117026"/>
              <a:gd name="connsiteY60" fmla="*/ 2295298 h 8131820"/>
              <a:gd name="connsiteX61" fmla="*/ 10058400 w 10117026"/>
              <a:gd name="connsiteY61" fmla="*/ 1958414 h 8131820"/>
              <a:gd name="connsiteX62" fmla="*/ 10058400 w 10117026"/>
              <a:gd name="connsiteY62" fmla="*/ 1092140 h 8131820"/>
              <a:gd name="connsiteX63" fmla="*/ 10010274 w 10117026"/>
              <a:gd name="connsiteY63" fmla="*/ 947761 h 8131820"/>
              <a:gd name="connsiteX64" fmla="*/ 9865895 w 10117026"/>
              <a:gd name="connsiteY64" fmla="*/ 899635 h 8131820"/>
              <a:gd name="connsiteX65" fmla="*/ 9529011 w 10117026"/>
              <a:gd name="connsiteY65" fmla="*/ 562751 h 8131820"/>
              <a:gd name="connsiteX66" fmla="*/ 9384632 w 10117026"/>
              <a:gd name="connsiteY66" fmla="*/ 466498 h 8131820"/>
              <a:gd name="connsiteX67" fmla="*/ 8758989 w 10117026"/>
              <a:gd name="connsiteY67" fmla="*/ 370246 h 813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0117026" h="8131820">
                <a:moveTo>
                  <a:pt x="9529011" y="562751"/>
                </a:moveTo>
                <a:cubicBezTo>
                  <a:pt x="9401871" y="511895"/>
                  <a:pt x="9276032" y="456095"/>
                  <a:pt x="9144000" y="418372"/>
                </a:cubicBezTo>
                <a:cubicBezTo>
                  <a:pt x="9080402" y="400201"/>
                  <a:pt x="9016869" y="380304"/>
                  <a:pt x="8951495" y="370246"/>
                </a:cubicBezTo>
                <a:cubicBezTo>
                  <a:pt x="8807917" y="348157"/>
                  <a:pt x="8662737" y="338161"/>
                  <a:pt x="8518358" y="322119"/>
                </a:cubicBezTo>
                <a:cubicBezTo>
                  <a:pt x="8470232" y="306077"/>
                  <a:pt x="8423194" y="286297"/>
                  <a:pt x="8373979" y="273993"/>
                </a:cubicBezTo>
                <a:cubicBezTo>
                  <a:pt x="7786961" y="127240"/>
                  <a:pt x="7095217" y="194408"/>
                  <a:pt x="6545179" y="177740"/>
                </a:cubicBezTo>
                <a:cubicBezTo>
                  <a:pt x="5130541" y="-175918"/>
                  <a:pt x="6275999" y="93074"/>
                  <a:pt x="2550695" y="177740"/>
                </a:cubicBezTo>
                <a:cubicBezTo>
                  <a:pt x="2458846" y="179827"/>
                  <a:pt x="1906829" y="251056"/>
                  <a:pt x="1780674" y="273993"/>
                </a:cubicBezTo>
                <a:cubicBezTo>
                  <a:pt x="1620653" y="303088"/>
                  <a:pt x="1450105" y="368141"/>
                  <a:pt x="1299411" y="418372"/>
                </a:cubicBezTo>
                <a:cubicBezTo>
                  <a:pt x="1251285" y="434414"/>
                  <a:pt x="1205071" y="458158"/>
                  <a:pt x="1155032" y="466498"/>
                </a:cubicBezTo>
                <a:cubicBezTo>
                  <a:pt x="-95395" y="674905"/>
                  <a:pt x="1432780" y="404778"/>
                  <a:pt x="721895" y="562751"/>
                </a:cubicBezTo>
                <a:cubicBezTo>
                  <a:pt x="626638" y="583919"/>
                  <a:pt x="529390" y="594835"/>
                  <a:pt x="433137" y="610877"/>
                </a:cubicBezTo>
                <a:cubicBezTo>
                  <a:pt x="267947" y="665941"/>
                  <a:pt x="241932" y="657703"/>
                  <a:pt x="96253" y="803382"/>
                </a:cubicBezTo>
                <a:cubicBezTo>
                  <a:pt x="55353" y="844281"/>
                  <a:pt x="32084" y="899635"/>
                  <a:pt x="0" y="947761"/>
                </a:cubicBezTo>
                <a:cubicBezTo>
                  <a:pt x="16042" y="1108182"/>
                  <a:pt x="11874" y="1271932"/>
                  <a:pt x="48126" y="1429025"/>
                </a:cubicBezTo>
                <a:cubicBezTo>
                  <a:pt x="61132" y="1485384"/>
                  <a:pt x="105952" y="1530173"/>
                  <a:pt x="144379" y="1573404"/>
                </a:cubicBezTo>
                <a:cubicBezTo>
                  <a:pt x="234813" y="1675142"/>
                  <a:pt x="319877" y="1786654"/>
                  <a:pt x="433137" y="1862161"/>
                </a:cubicBezTo>
                <a:cubicBezTo>
                  <a:pt x="529390" y="1926330"/>
                  <a:pt x="640096" y="1972868"/>
                  <a:pt x="721895" y="2054667"/>
                </a:cubicBezTo>
                <a:cubicBezTo>
                  <a:pt x="907173" y="2239945"/>
                  <a:pt x="809644" y="2161293"/>
                  <a:pt x="1010653" y="2295298"/>
                </a:cubicBezTo>
                <a:cubicBezTo>
                  <a:pt x="1074821" y="2391551"/>
                  <a:pt x="1121359" y="2502257"/>
                  <a:pt x="1203158" y="2584056"/>
                </a:cubicBezTo>
                <a:cubicBezTo>
                  <a:pt x="1251284" y="2632182"/>
                  <a:pt x="1305752" y="2674711"/>
                  <a:pt x="1347537" y="2728435"/>
                </a:cubicBezTo>
                <a:cubicBezTo>
                  <a:pt x="1418558" y="2819748"/>
                  <a:pt x="1540042" y="3017193"/>
                  <a:pt x="1540042" y="3017193"/>
                </a:cubicBezTo>
                <a:cubicBezTo>
                  <a:pt x="1632042" y="3293196"/>
                  <a:pt x="1549183" y="3024719"/>
                  <a:pt x="1636295" y="3402204"/>
                </a:cubicBezTo>
                <a:cubicBezTo>
                  <a:pt x="1666041" y="3531103"/>
                  <a:pt x="1706603" y="3657497"/>
                  <a:pt x="1732547" y="3787214"/>
                </a:cubicBezTo>
                <a:cubicBezTo>
                  <a:pt x="1748589" y="3867425"/>
                  <a:pt x="1759151" y="3948929"/>
                  <a:pt x="1780674" y="4027846"/>
                </a:cubicBezTo>
                <a:cubicBezTo>
                  <a:pt x="1807370" y="4125730"/>
                  <a:pt x="1831552" y="4225856"/>
                  <a:pt x="1876926" y="4316604"/>
                </a:cubicBezTo>
                <a:cubicBezTo>
                  <a:pt x="1995866" y="4554483"/>
                  <a:pt x="1950492" y="4441048"/>
                  <a:pt x="2021305" y="4653488"/>
                </a:cubicBezTo>
                <a:cubicBezTo>
                  <a:pt x="2037347" y="5391425"/>
                  <a:pt x="1998785" y="6132576"/>
                  <a:pt x="2069432" y="6867298"/>
                </a:cubicBezTo>
                <a:cubicBezTo>
                  <a:pt x="2082502" y="7003225"/>
                  <a:pt x="2271444" y="7192366"/>
                  <a:pt x="2406316" y="7252309"/>
                </a:cubicBezTo>
                <a:cubicBezTo>
                  <a:pt x="2499031" y="7293515"/>
                  <a:pt x="2598821" y="7316477"/>
                  <a:pt x="2695074" y="7348561"/>
                </a:cubicBezTo>
                <a:cubicBezTo>
                  <a:pt x="2743200" y="7364603"/>
                  <a:pt x="2797243" y="7368548"/>
                  <a:pt x="2839453" y="7396688"/>
                </a:cubicBezTo>
                <a:cubicBezTo>
                  <a:pt x="2887579" y="7428772"/>
                  <a:pt x="2930668" y="7470155"/>
                  <a:pt x="2983832" y="7492940"/>
                </a:cubicBezTo>
                <a:cubicBezTo>
                  <a:pt x="3044627" y="7518995"/>
                  <a:pt x="3112739" y="7522896"/>
                  <a:pt x="3176337" y="7541067"/>
                </a:cubicBezTo>
                <a:cubicBezTo>
                  <a:pt x="3659595" y="7679141"/>
                  <a:pt x="2911472" y="7486883"/>
                  <a:pt x="3513221" y="7637319"/>
                </a:cubicBezTo>
                <a:cubicBezTo>
                  <a:pt x="3561347" y="7669403"/>
                  <a:pt x="3605866" y="7707705"/>
                  <a:pt x="3657600" y="7733572"/>
                </a:cubicBezTo>
                <a:cubicBezTo>
                  <a:pt x="3774417" y="7791981"/>
                  <a:pt x="3921806" y="7796878"/>
                  <a:pt x="4042611" y="7829825"/>
                </a:cubicBezTo>
                <a:cubicBezTo>
                  <a:pt x="4140495" y="7856521"/>
                  <a:pt x="4235116" y="7893993"/>
                  <a:pt x="4331368" y="7926077"/>
                </a:cubicBezTo>
                <a:cubicBezTo>
                  <a:pt x="4379494" y="7942119"/>
                  <a:pt x="4426002" y="7964255"/>
                  <a:pt x="4475747" y="7974204"/>
                </a:cubicBezTo>
                <a:cubicBezTo>
                  <a:pt x="4858826" y="8050819"/>
                  <a:pt x="4635080" y="8013297"/>
                  <a:pt x="5149516" y="8070456"/>
                </a:cubicBezTo>
                <a:cubicBezTo>
                  <a:pt x="5213684" y="8086498"/>
                  <a:pt x="5275878" y="8118582"/>
                  <a:pt x="5342021" y="8118582"/>
                </a:cubicBezTo>
                <a:cubicBezTo>
                  <a:pt x="6089229" y="8118582"/>
                  <a:pt x="6459014" y="8184451"/>
                  <a:pt x="7026442" y="8022330"/>
                </a:cubicBezTo>
                <a:cubicBezTo>
                  <a:pt x="7075220" y="8008394"/>
                  <a:pt x="7122695" y="7990246"/>
                  <a:pt x="7170821" y="7974204"/>
                </a:cubicBezTo>
                <a:cubicBezTo>
                  <a:pt x="7399618" y="7821672"/>
                  <a:pt x="7260329" y="7896241"/>
                  <a:pt x="7603958" y="7781698"/>
                </a:cubicBezTo>
                <a:lnTo>
                  <a:pt x="7748337" y="7733572"/>
                </a:lnTo>
                <a:cubicBezTo>
                  <a:pt x="7796463" y="7701488"/>
                  <a:pt x="7851817" y="7678219"/>
                  <a:pt x="7892716" y="7637319"/>
                </a:cubicBezTo>
                <a:cubicBezTo>
                  <a:pt x="7986009" y="7544026"/>
                  <a:pt x="7997953" y="7465986"/>
                  <a:pt x="8037095" y="7348561"/>
                </a:cubicBezTo>
                <a:cubicBezTo>
                  <a:pt x="8021053" y="7107930"/>
                  <a:pt x="8023074" y="6865409"/>
                  <a:pt x="7988968" y="6626667"/>
                </a:cubicBezTo>
                <a:cubicBezTo>
                  <a:pt x="7974619" y="6526228"/>
                  <a:pt x="7892716" y="6337909"/>
                  <a:pt x="7892716" y="6337909"/>
                </a:cubicBezTo>
                <a:cubicBezTo>
                  <a:pt x="7908758" y="5952898"/>
                  <a:pt x="7912376" y="5567169"/>
                  <a:pt x="7940842" y="5182877"/>
                </a:cubicBezTo>
                <a:cubicBezTo>
                  <a:pt x="7947599" y="5091654"/>
                  <a:pt x="8028851" y="4957536"/>
                  <a:pt x="8085221" y="4894119"/>
                </a:cubicBezTo>
                <a:cubicBezTo>
                  <a:pt x="8175655" y="4792380"/>
                  <a:pt x="8313103" y="4727112"/>
                  <a:pt x="8373979" y="4605361"/>
                </a:cubicBezTo>
                <a:cubicBezTo>
                  <a:pt x="8406063" y="4541193"/>
                  <a:pt x="8419502" y="4463586"/>
                  <a:pt x="8470232" y="4412856"/>
                </a:cubicBezTo>
                <a:cubicBezTo>
                  <a:pt x="8552031" y="4331057"/>
                  <a:pt x="8677190" y="4302150"/>
                  <a:pt x="8758989" y="4220351"/>
                </a:cubicBezTo>
                <a:cubicBezTo>
                  <a:pt x="8944268" y="4035072"/>
                  <a:pt x="8846738" y="4113725"/>
                  <a:pt x="9047747" y="3979719"/>
                </a:cubicBezTo>
                <a:cubicBezTo>
                  <a:pt x="9111916" y="3883466"/>
                  <a:pt x="9158454" y="3772760"/>
                  <a:pt x="9240253" y="3690961"/>
                </a:cubicBezTo>
                <a:cubicBezTo>
                  <a:pt x="9330920" y="3600294"/>
                  <a:pt x="9427282" y="3522809"/>
                  <a:pt x="9480884" y="3402204"/>
                </a:cubicBezTo>
                <a:cubicBezTo>
                  <a:pt x="9522091" y="3309489"/>
                  <a:pt x="9545053" y="3209699"/>
                  <a:pt x="9577137" y="3113446"/>
                </a:cubicBezTo>
                <a:cubicBezTo>
                  <a:pt x="9593179" y="3065320"/>
                  <a:pt x="9602576" y="3014441"/>
                  <a:pt x="9625263" y="2969067"/>
                </a:cubicBezTo>
                <a:cubicBezTo>
                  <a:pt x="9657347" y="2904898"/>
                  <a:pt x="9694871" y="2843172"/>
                  <a:pt x="9721516" y="2776561"/>
                </a:cubicBezTo>
                <a:cubicBezTo>
                  <a:pt x="9759197" y="2682359"/>
                  <a:pt x="9793160" y="2586233"/>
                  <a:pt x="9817768" y="2487804"/>
                </a:cubicBezTo>
                <a:cubicBezTo>
                  <a:pt x="9833810" y="2423635"/>
                  <a:pt x="9842670" y="2357230"/>
                  <a:pt x="9865895" y="2295298"/>
                </a:cubicBezTo>
                <a:cubicBezTo>
                  <a:pt x="9918233" y="2155730"/>
                  <a:pt x="9978611" y="2078097"/>
                  <a:pt x="10058400" y="1958414"/>
                </a:cubicBezTo>
                <a:cubicBezTo>
                  <a:pt x="10139364" y="1553593"/>
                  <a:pt x="10133723" y="1694725"/>
                  <a:pt x="10058400" y="1092140"/>
                </a:cubicBezTo>
                <a:cubicBezTo>
                  <a:pt x="10052108" y="1041802"/>
                  <a:pt x="10046145" y="983632"/>
                  <a:pt x="10010274" y="947761"/>
                </a:cubicBezTo>
                <a:cubicBezTo>
                  <a:pt x="9974403" y="911890"/>
                  <a:pt x="9914021" y="915677"/>
                  <a:pt x="9865895" y="899635"/>
                </a:cubicBezTo>
                <a:cubicBezTo>
                  <a:pt x="9781186" y="645511"/>
                  <a:pt x="9859978" y="783396"/>
                  <a:pt x="9529011" y="562751"/>
                </a:cubicBezTo>
                <a:lnTo>
                  <a:pt x="9384632" y="466498"/>
                </a:lnTo>
                <a:cubicBezTo>
                  <a:pt x="9106776" y="281261"/>
                  <a:pt x="9298090" y="370246"/>
                  <a:pt x="8758989" y="370246"/>
                </a:cubicBezTo>
              </a:path>
            </a:pathLst>
          </a:custGeom>
          <a:noFill/>
          <a:ln w="38100">
            <a:solidFill>
              <a:srgbClr val="FF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CuadroTexto 17"/>
          <p:cNvSpPr txBox="1"/>
          <p:nvPr/>
        </p:nvSpPr>
        <p:spPr>
          <a:xfrm>
            <a:off x="6860100" y="31448083"/>
            <a:ext cx="1235376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400" dirty="0" smtClean="0">
                <a:latin typeface="Elephant" panose="02020904090505020303" pitchFamily="18" charset="0"/>
              </a:rPr>
              <a:t>Momento actual de la investigación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s-AR" sz="5400" b="1" dirty="0" smtClean="0"/>
              <a:t>Análisis de datos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s-AR" sz="5400" b="1" dirty="0" smtClean="0"/>
              <a:t>Escritura de la tesis</a:t>
            </a:r>
            <a:endParaRPr lang="es-AR" sz="5400" b="1" dirty="0"/>
          </a:p>
        </p:txBody>
      </p:sp>
      <p:sp>
        <p:nvSpPr>
          <p:cNvPr id="39" name="CuadroTexto 38"/>
          <p:cNvSpPr txBox="1"/>
          <p:nvPr/>
        </p:nvSpPr>
        <p:spPr>
          <a:xfrm>
            <a:off x="1" y="289427"/>
            <a:ext cx="2519468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Universidad Nacional de Córdoba | Centro de Investigaciones y Estudios sobre Cultura y Sociedad (CONICET/UNC) | Secretaría de Ciencia y Tecnología</a:t>
            </a:r>
            <a:endParaRPr lang="es-AR" sz="32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449295" y="34401739"/>
            <a:ext cx="24330348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500" b="1" i="1" dirty="0" smtClean="0"/>
              <a:t>Hallazgos preliminares:</a:t>
            </a:r>
          </a:p>
          <a:p>
            <a:pPr algn="just"/>
            <a:r>
              <a:rPr lang="es-AR" sz="4200" b="1" dirty="0" smtClean="0"/>
              <a:t>-En la violencia policial ejercida sobre jóvenes de sectores populares de Córdoba, es posible identificar dos dimensiones del </a:t>
            </a:r>
            <a:r>
              <a:rPr lang="es-AR" sz="4200" b="1" i="1" dirty="0" smtClean="0"/>
              <a:t>juvenicidio</a:t>
            </a:r>
            <a:r>
              <a:rPr lang="es-AR" sz="4200" b="1" dirty="0" smtClean="0"/>
              <a:t>: una física (casos de gatillo fácil) y otra simbólica (dificultades para circular en la ciudad, detenciones arbitrarias, estigmatización territorial, etc.)</a:t>
            </a:r>
          </a:p>
          <a:p>
            <a:pPr algn="just"/>
            <a:r>
              <a:rPr lang="es-AR" sz="4200" b="1" dirty="0" smtClean="0"/>
              <a:t>-La Marcha se presenta como una acción colectiva en la que se gestan procesos de resistencia colectiva frente a la violencia policial y a la segregación espacial. El reclamo político se ancla especialmente en los cuerpos de lxs jóvenes (a través de intervenciones artísticas, recursos expresivos y la propia irrupción masiva en las calles de la ciudad) </a:t>
            </a:r>
            <a:r>
              <a:rPr lang="es-AR" sz="4200" b="1" dirty="0" smtClean="0">
                <a:sym typeface="Wingdings" panose="05000000000000000000" pitchFamily="2" charset="2"/>
              </a:rPr>
              <a:t> se configuran, así, lo que denominamos procesos de biorresistencia.</a:t>
            </a:r>
          </a:p>
          <a:p>
            <a:pPr algn="just"/>
            <a:r>
              <a:rPr lang="es-AR" sz="4200" b="1" dirty="0" smtClean="0">
                <a:sym typeface="Wingdings" panose="05000000000000000000" pitchFamily="2" charset="2"/>
              </a:rPr>
              <a:t>-Al calor de esta acción colectiva, se constituyen redes territoriales o barriales que continúan trabajando en una clave antirrepresiva el resto del año  emergen dos temporalidades diferenciables: lo acontecimental (fase de visibilidad) y lo cotidiano (fase de latencia).</a:t>
            </a:r>
            <a:endParaRPr lang="es-AR" sz="4200" b="1" dirty="0"/>
          </a:p>
        </p:txBody>
      </p:sp>
    </p:spTree>
    <p:extLst>
      <p:ext uri="{BB962C8B-B14F-4D97-AF65-F5344CB8AC3E}">
        <p14:creationId xmlns:p14="http://schemas.microsoft.com/office/powerpoint/2010/main" val="308692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350</Words>
  <Application>Microsoft Office PowerPoint</Application>
  <PresentationFormat>Personalizado</PresentationFormat>
  <Paragraphs>50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Elephant</vt:lpstr>
      <vt:lpstr>Wingdings</vt:lpstr>
      <vt:lpstr>Tema de Office</vt:lpstr>
      <vt:lpstr>Procesos de subjetivación política juvenil en la Marcha de la Gorra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Macarena R.</dc:creator>
  <cp:lastModifiedBy>Macarena R.</cp:lastModifiedBy>
  <cp:revision>24</cp:revision>
  <dcterms:created xsi:type="dcterms:W3CDTF">2020-08-13T18:37:34Z</dcterms:created>
  <dcterms:modified xsi:type="dcterms:W3CDTF">2020-08-19T22:21:46Z</dcterms:modified>
</cp:coreProperties>
</file>