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7556500" cy="10693400"/>
  <p:notesSz cx="7556500" cy="106934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792" y="-430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9040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994056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4"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9/14/2020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9/14/2020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9/14/2020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9/14/2020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9/14/2020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646176" y="0"/>
            <a:ext cx="4450080" cy="365759"/>
          </a:xfrm>
          <a:prstGeom prst="rect">
            <a:avLst/>
          </a:prstGeom>
          <a:blipFill>
            <a:blip r:embed="rId7" cstate="print"/>
            <a:stretch>
              <a:fillRect/>
            </a:stretch>
          </a:blipFill>
        </p:spPr>
        <p:txBody>
          <a:bodyPr wrap="square" lIns="0" tIns="0" rIns="0" bIns="0" rtlCol="0"/>
          <a:lstStyle/>
          <a:p>
            <a:endParaRPr/>
          </a:p>
        </p:txBody>
      </p:sp>
      <p:sp>
        <p:nvSpPr>
          <p:cNvPr id="17" name="bk object 17"/>
          <p:cNvSpPr/>
          <p:nvPr/>
        </p:nvSpPr>
        <p:spPr>
          <a:xfrm>
            <a:off x="646176" y="353568"/>
            <a:ext cx="6254496" cy="2097024"/>
          </a:xfrm>
          <a:prstGeom prst="rect">
            <a:avLst/>
          </a:prstGeom>
          <a:blipFill>
            <a:blip r:embed="rId8" cstate="print"/>
            <a:stretch>
              <a:fillRect/>
            </a:stretch>
          </a:blipFill>
        </p:spPr>
        <p:txBody>
          <a:bodyPr wrap="square" lIns="0" tIns="0" rIns="0" bIns="0" rtlCol="0"/>
          <a:lstStyle/>
          <a:p>
            <a:endParaRPr/>
          </a:p>
        </p:txBody>
      </p:sp>
      <p:sp>
        <p:nvSpPr>
          <p:cNvPr id="18" name="bk object 18"/>
          <p:cNvSpPr/>
          <p:nvPr/>
        </p:nvSpPr>
        <p:spPr>
          <a:xfrm>
            <a:off x="646176" y="10302240"/>
            <a:ext cx="6254496" cy="377952"/>
          </a:xfrm>
          <a:prstGeom prst="rect">
            <a:avLst/>
          </a:prstGeom>
          <a:blipFill>
            <a:blip r:embed="rId9" cstate="print"/>
            <a:stretch>
              <a:fillRect/>
            </a:stretch>
          </a:blipFill>
        </p:spPr>
        <p:txBody>
          <a:bodyPr wrap="square" lIns="0" tIns="0" rIns="0" bIns="0" rtlCol="0"/>
          <a:lstStyle/>
          <a:p>
            <a:endParaRPr/>
          </a:p>
        </p:txBody>
      </p:sp>
      <p:sp>
        <p:nvSpPr>
          <p:cNvPr id="19" name="bk object 19"/>
          <p:cNvSpPr/>
          <p:nvPr/>
        </p:nvSpPr>
        <p:spPr>
          <a:xfrm>
            <a:off x="664285" y="0"/>
            <a:ext cx="0" cy="10692130"/>
          </a:xfrm>
          <a:custGeom>
            <a:avLst/>
            <a:gdLst/>
            <a:ahLst/>
            <a:cxnLst/>
            <a:rect l="l" t="t" r="r" b="b"/>
            <a:pathLst>
              <a:path h="10692130">
                <a:moveTo>
                  <a:pt x="0" y="10692003"/>
                </a:moveTo>
                <a:lnTo>
                  <a:pt x="0" y="0"/>
                </a:lnTo>
              </a:path>
            </a:pathLst>
          </a:custGeom>
          <a:ln w="6094">
            <a:solidFill>
              <a:srgbClr val="000303"/>
            </a:solidFill>
          </a:ln>
        </p:spPr>
        <p:txBody>
          <a:bodyPr wrap="square" lIns="0" tIns="0" rIns="0" bIns="0" rtlCol="0"/>
          <a:lstStyle/>
          <a:p>
            <a:endParaRPr/>
          </a:p>
        </p:txBody>
      </p:sp>
      <p:sp>
        <p:nvSpPr>
          <p:cNvPr id="20" name="bk object 20"/>
          <p:cNvSpPr/>
          <p:nvPr/>
        </p:nvSpPr>
        <p:spPr>
          <a:xfrm>
            <a:off x="5076604" y="33526"/>
            <a:ext cx="1822450" cy="0"/>
          </a:xfrm>
          <a:custGeom>
            <a:avLst/>
            <a:gdLst/>
            <a:ahLst/>
            <a:cxnLst/>
            <a:rect l="l" t="t" r="r" b="b"/>
            <a:pathLst>
              <a:path w="1822450">
                <a:moveTo>
                  <a:pt x="0" y="0"/>
                </a:moveTo>
                <a:lnTo>
                  <a:pt x="1822213" y="0"/>
                </a:lnTo>
              </a:path>
            </a:pathLst>
          </a:custGeom>
          <a:ln w="67037">
            <a:solidFill>
              <a:srgbClr val="006780"/>
            </a:solidFill>
          </a:ln>
        </p:spPr>
        <p:txBody>
          <a:bodyPr wrap="square" lIns="0" tIns="0" rIns="0" bIns="0" rtlCol="0"/>
          <a:lstStyle/>
          <a:p>
            <a:endParaRPr/>
          </a:p>
        </p:txBody>
      </p:sp>
      <p:sp>
        <p:nvSpPr>
          <p:cNvPr id="21" name="bk object 21"/>
          <p:cNvSpPr/>
          <p:nvPr/>
        </p:nvSpPr>
        <p:spPr>
          <a:xfrm>
            <a:off x="5094887" y="152394"/>
            <a:ext cx="1779905" cy="0"/>
          </a:xfrm>
          <a:custGeom>
            <a:avLst/>
            <a:gdLst/>
            <a:ahLst/>
            <a:cxnLst/>
            <a:rect l="l" t="t" r="r" b="b"/>
            <a:pathLst>
              <a:path w="1779904">
                <a:moveTo>
                  <a:pt x="0" y="0"/>
                </a:moveTo>
                <a:lnTo>
                  <a:pt x="1779553" y="0"/>
                </a:lnTo>
              </a:path>
            </a:pathLst>
          </a:custGeom>
          <a:ln w="18283">
            <a:solidFill>
              <a:srgbClr val="E8D890"/>
            </a:solidFill>
          </a:ln>
        </p:spPr>
        <p:txBody>
          <a:bodyPr wrap="square" lIns="0" tIns="0" rIns="0" bIns="0" rtlCol="0"/>
          <a:lstStyle/>
          <a:p>
            <a:endParaRPr/>
          </a:p>
        </p:txBody>
      </p:sp>
      <p:sp>
        <p:nvSpPr>
          <p:cNvPr id="22" name="bk object 22"/>
          <p:cNvSpPr/>
          <p:nvPr/>
        </p:nvSpPr>
        <p:spPr>
          <a:xfrm>
            <a:off x="4619527" y="374890"/>
            <a:ext cx="1249680" cy="0"/>
          </a:xfrm>
          <a:custGeom>
            <a:avLst/>
            <a:gdLst/>
            <a:ahLst/>
            <a:cxnLst/>
            <a:rect l="l" t="t" r="r" b="b"/>
            <a:pathLst>
              <a:path w="1249679">
                <a:moveTo>
                  <a:pt x="0" y="0"/>
                </a:moveTo>
                <a:lnTo>
                  <a:pt x="1249343" y="0"/>
                </a:lnTo>
              </a:path>
            </a:pathLst>
          </a:custGeom>
          <a:ln w="18283">
            <a:solidFill>
              <a:srgbClr val="0C0C0C"/>
            </a:solidFill>
          </a:ln>
        </p:spPr>
        <p:txBody>
          <a:bodyPr wrap="square" lIns="0" tIns="0" rIns="0" bIns="0" rtlCol="0"/>
          <a:lstStyle/>
          <a:p>
            <a:endParaRPr/>
          </a:p>
        </p:txBody>
      </p:sp>
      <p:sp>
        <p:nvSpPr>
          <p:cNvPr id="23" name="bk object 23"/>
          <p:cNvSpPr/>
          <p:nvPr/>
        </p:nvSpPr>
        <p:spPr>
          <a:xfrm>
            <a:off x="4628668" y="365747"/>
            <a:ext cx="0" cy="1045844"/>
          </a:xfrm>
          <a:custGeom>
            <a:avLst/>
            <a:gdLst/>
            <a:ahLst/>
            <a:cxnLst/>
            <a:rect l="l" t="t" r="r" b="b"/>
            <a:pathLst>
              <a:path h="1045844">
                <a:moveTo>
                  <a:pt x="0" y="1045426"/>
                </a:moveTo>
                <a:lnTo>
                  <a:pt x="0" y="0"/>
                </a:lnTo>
              </a:path>
            </a:pathLst>
          </a:custGeom>
          <a:ln w="18283">
            <a:solidFill>
              <a:srgbClr val="000000"/>
            </a:solidFill>
          </a:ln>
        </p:spPr>
        <p:txBody>
          <a:bodyPr wrap="square" lIns="0" tIns="0" rIns="0" bIns="0" rtlCol="0"/>
          <a:lstStyle/>
          <a:p>
            <a:endParaRPr/>
          </a:p>
        </p:txBody>
      </p:sp>
      <p:sp>
        <p:nvSpPr>
          <p:cNvPr id="24" name="bk object 24"/>
          <p:cNvSpPr/>
          <p:nvPr/>
        </p:nvSpPr>
        <p:spPr>
          <a:xfrm>
            <a:off x="5664709" y="365747"/>
            <a:ext cx="0" cy="1045844"/>
          </a:xfrm>
          <a:custGeom>
            <a:avLst/>
            <a:gdLst/>
            <a:ahLst/>
            <a:cxnLst/>
            <a:rect l="l" t="t" r="r" b="b"/>
            <a:pathLst>
              <a:path h="1045844">
                <a:moveTo>
                  <a:pt x="0" y="1045426"/>
                </a:moveTo>
                <a:lnTo>
                  <a:pt x="0" y="0"/>
                </a:lnTo>
              </a:path>
            </a:pathLst>
          </a:custGeom>
          <a:ln w="18283">
            <a:solidFill>
              <a:srgbClr val="080808"/>
            </a:solidFill>
          </a:ln>
        </p:spPr>
        <p:txBody>
          <a:bodyPr wrap="square" lIns="0" tIns="0" rIns="0" bIns="0" rtlCol="0"/>
          <a:lstStyle/>
          <a:p>
            <a:endParaRPr/>
          </a:p>
        </p:txBody>
      </p:sp>
      <p:sp>
        <p:nvSpPr>
          <p:cNvPr id="25" name="bk object 25"/>
          <p:cNvSpPr/>
          <p:nvPr/>
        </p:nvSpPr>
        <p:spPr>
          <a:xfrm>
            <a:off x="6700751" y="365747"/>
            <a:ext cx="0" cy="1045844"/>
          </a:xfrm>
          <a:custGeom>
            <a:avLst/>
            <a:gdLst/>
            <a:ahLst/>
            <a:cxnLst/>
            <a:rect l="l" t="t" r="r" b="b"/>
            <a:pathLst>
              <a:path h="1045844">
                <a:moveTo>
                  <a:pt x="0" y="1045426"/>
                </a:moveTo>
                <a:lnTo>
                  <a:pt x="0" y="0"/>
                </a:lnTo>
              </a:path>
            </a:pathLst>
          </a:custGeom>
          <a:ln w="18283">
            <a:solidFill>
              <a:srgbClr val="0C0C0C"/>
            </a:solidFill>
          </a:ln>
        </p:spPr>
        <p:txBody>
          <a:bodyPr wrap="square" lIns="0" tIns="0" rIns="0" bIns="0" rtlCol="0"/>
          <a:lstStyle/>
          <a:p>
            <a:endParaRPr/>
          </a:p>
        </p:txBody>
      </p:sp>
      <p:sp>
        <p:nvSpPr>
          <p:cNvPr id="26" name="bk object 26"/>
          <p:cNvSpPr/>
          <p:nvPr/>
        </p:nvSpPr>
        <p:spPr>
          <a:xfrm>
            <a:off x="6895771" y="0"/>
            <a:ext cx="0" cy="1615440"/>
          </a:xfrm>
          <a:custGeom>
            <a:avLst/>
            <a:gdLst/>
            <a:ahLst/>
            <a:cxnLst/>
            <a:rect l="l" t="t" r="r" b="b"/>
            <a:pathLst>
              <a:path h="1615440">
                <a:moveTo>
                  <a:pt x="0" y="1615382"/>
                </a:moveTo>
                <a:lnTo>
                  <a:pt x="0" y="0"/>
                </a:lnTo>
              </a:path>
            </a:pathLst>
          </a:custGeom>
          <a:ln w="6094">
            <a:solidFill>
              <a:srgbClr val="000303"/>
            </a:solidFill>
          </a:ln>
        </p:spPr>
        <p:txBody>
          <a:bodyPr wrap="square" lIns="0" tIns="0" rIns="0" bIns="0" rtlCol="0"/>
          <a:lstStyle/>
          <a:p>
            <a:endParaRPr/>
          </a:p>
        </p:txBody>
      </p:sp>
      <p:sp>
        <p:nvSpPr>
          <p:cNvPr id="27" name="bk object 27"/>
          <p:cNvSpPr/>
          <p:nvPr/>
        </p:nvSpPr>
        <p:spPr>
          <a:xfrm>
            <a:off x="4619527" y="1402030"/>
            <a:ext cx="1249680" cy="0"/>
          </a:xfrm>
          <a:custGeom>
            <a:avLst/>
            <a:gdLst/>
            <a:ahLst/>
            <a:cxnLst/>
            <a:rect l="l" t="t" r="r" b="b"/>
            <a:pathLst>
              <a:path w="1249679">
                <a:moveTo>
                  <a:pt x="0" y="0"/>
                </a:moveTo>
                <a:lnTo>
                  <a:pt x="1249343" y="0"/>
                </a:lnTo>
              </a:path>
            </a:pathLst>
          </a:custGeom>
          <a:ln w="18283">
            <a:solidFill>
              <a:srgbClr val="030303"/>
            </a:solidFill>
          </a:ln>
        </p:spPr>
        <p:txBody>
          <a:bodyPr wrap="square" lIns="0" tIns="0" rIns="0" bIns="0" rtlCol="0"/>
          <a:lstStyle/>
          <a:p>
            <a:endParaRPr/>
          </a:p>
        </p:txBody>
      </p:sp>
      <p:sp>
        <p:nvSpPr>
          <p:cNvPr id="28" name="bk object 28"/>
          <p:cNvSpPr/>
          <p:nvPr/>
        </p:nvSpPr>
        <p:spPr>
          <a:xfrm>
            <a:off x="6714463" y="2581564"/>
            <a:ext cx="0" cy="2313940"/>
          </a:xfrm>
          <a:custGeom>
            <a:avLst/>
            <a:gdLst/>
            <a:ahLst/>
            <a:cxnLst/>
            <a:rect l="l" t="t" r="r" b="b"/>
            <a:pathLst>
              <a:path h="2313940">
                <a:moveTo>
                  <a:pt x="0" y="2313349"/>
                </a:moveTo>
                <a:lnTo>
                  <a:pt x="0" y="0"/>
                </a:lnTo>
              </a:path>
            </a:pathLst>
          </a:custGeom>
          <a:ln w="27424">
            <a:solidFill>
              <a:srgbClr val="03748C"/>
            </a:solidFill>
          </a:ln>
        </p:spPr>
        <p:txBody>
          <a:bodyPr wrap="square" lIns="0" tIns="0" rIns="0" bIns="0" rtlCol="0"/>
          <a:lstStyle/>
          <a:p>
            <a:endParaRPr/>
          </a:p>
        </p:txBody>
      </p:sp>
      <p:sp>
        <p:nvSpPr>
          <p:cNvPr id="29" name="bk object 29"/>
          <p:cNvSpPr/>
          <p:nvPr/>
        </p:nvSpPr>
        <p:spPr>
          <a:xfrm>
            <a:off x="6895771" y="1725107"/>
            <a:ext cx="0" cy="8802370"/>
          </a:xfrm>
          <a:custGeom>
            <a:avLst/>
            <a:gdLst/>
            <a:ahLst/>
            <a:cxnLst/>
            <a:rect l="l" t="t" r="r" b="b"/>
            <a:pathLst>
              <a:path h="8802370">
                <a:moveTo>
                  <a:pt x="0" y="8802310"/>
                </a:moveTo>
                <a:lnTo>
                  <a:pt x="0" y="0"/>
                </a:lnTo>
              </a:path>
            </a:pathLst>
          </a:custGeom>
          <a:ln w="6094">
            <a:solidFill>
              <a:srgbClr val="000000"/>
            </a:solidFill>
          </a:ln>
        </p:spPr>
        <p:txBody>
          <a:bodyPr wrap="square" lIns="0" tIns="0" rIns="0" bIns="0" rtlCol="0"/>
          <a:lstStyle/>
          <a:p>
            <a:endParaRPr/>
          </a:p>
        </p:txBody>
      </p:sp>
      <p:sp>
        <p:nvSpPr>
          <p:cNvPr id="30" name="bk object 30"/>
          <p:cNvSpPr/>
          <p:nvPr/>
        </p:nvSpPr>
        <p:spPr>
          <a:xfrm>
            <a:off x="661238" y="2378879"/>
            <a:ext cx="6237605" cy="0"/>
          </a:xfrm>
          <a:custGeom>
            <a:avLst/>
            <a:gdLst/>
            <a:ahLst/>
            <a:cxnLst/>
            <a:rect l="l" t="t" r="r" b="b"/>
            <a:pathLst>
              <a:path w="6237605">
                <a:moveTo>
                  <a:pt x="0" y="0"/>
                </a:moveTo>
                <a:lnTo>
                  <a:pt x="6237579" y="0"/>
                </a:lnTo>
              </a:path>
            </a:pathLst>
          </a:custGeom>
          <a:ln w="97509">
            <a:solidFill>
              <a:srgbClr val="00748C"/>
            </a:solidFill>
          </a:ln>
        </p:spPr>
        <p:txBody>
          <a:bodyPr wrap="square" lIns="0" tIns="0" rIns="0" bIns="0" rtlCol="0"/>
          <a:lstStyle/>
          <a:p>
            <a:endParaRPr/>
          </a:p>
        </p:txBody>
      </p:sp>
      <p:sp>
        <p:nvSpPr>
          <p:cNvPr id="31" name="bk object 31"/>
          <p:cNvSpPr/>
          <p:nvPr/>
        </p:nvSpPr>
        <p:spPr>
          <a:xfrm>
            <a:off x="825786" y="2595279"/>
            <a:ext cx="2855595" cy="0"/>
          </a:xfrm>
          <a:custGeom>
            <a:avLst/>
            <a:gdLst/>
            <a:ahLst/>
            <a:cxnLst/>
            <a:rect l="l" t="t" r="r" b="b"/>
            <a:pathLst>
              <a:path w="2855595">
                <a:moveTo>
                  <a:pt x="0" y="0"/>
                </a:moveTo>
                <a:lnTo>
                  <a:pt x="2855208" y="0"/>
                </a:lnTo>
              </a:path>
            </a:pathLst>
          </a:custGeom>
          <a:ln w="27424">
            <a:solidFill>
              <a:srgbClr val="00748C"/>
            </a:solidFill>
          </a:ln>
        </p:spPr>
        <p:txBody>
          <a:bodyPr wrap="square" lIns="0" tIns="0" rIns="0" bIns="0" rtlCol="0"/>
          <a:lstStyle/>
          <a:p>
            <a:endParaRPr/>
          </a:p>
        </p:txBody>
      </p:sp>
      <p:sp>
        <p:nvSpPr>
          <p:cNvPr id="32" name="bk object 32"/>
          <p:cNvSpPr/>
          <p:nvPr/>
        </p:nvSpPr>
        <p:spPr>
          <a:xfrm>
            <a:off x="839498" y="2581564"/>
            <a:ext cx="0" cy="3474720"/>
          </a:xfrm>
          <a:custGeom>
            <a:avLst/>
            <a:gdLst/>
            <a:ahLst/>
            <a:cxnLst/>
            <a:rect l="l" t="t" r="r" b="b"/>
            <a:pathLst>
              <a:path h="3474720">
                <a:moveTo>
                  <a:pt x="0" y="3474595"/>
                </a:moveTo>
                <a:lnTo>
                  <a:pt x="0" y="0"/>
                </a:lnTo>
              </a:path>
            </a:pathLst>
          </a:custGeom>
          <a:ln w="27424">
            <a:solidFill>
              <a:srgbClr val="00748C"/>
            </a:solidFill>
          </a:ln>
        </p:spPr>
        <p:txBody>
          <a:bodyPr wrap="square" lIns="0" tIns="0" rIns="0" bIns="0" rtlCol="0"/>
          <a:lstStyle/>
          <a:p>
            <a:endParaRPr/>
          </a:p>
        </p:txBody>
      </p:sp>
      <p:sp>
        <p:nvSpPr>
          <p:cNvPr id="33" name="bk object 33"/>
          <p:cNvSpPr/>
          <p:nvPr/>
        </p:nvSpPr>
        <p:spPr>
          <a:xfrm>
            <a:off x="3665758" y="2581564"/>
            <a:ext cx="0" cy="3474720"/>
          </a:xfrm>
          <a:custGeom>
            <a:avLst/>
            <a:gdLst/>
            <a:ahLst/>
            <a:cxnLst/>
            <a:rect l="l" t="t" r="r" b="b"/>
            <a:pathLst>
              <a:path h="3474720">
                <a:moveTo>
                  <a:pt x="0" y="3474595"/>
                </a:moveTo>
                <a:lnTo>
                  <a:pt x="0" y="0"/>
                </a:lnTo>
              </a:path>
            </a:pathLst>
          </a:custGeom>
          <a:ln w="30471">
            <a:solidFill>
              <a:srgbClr val="0F7C93"/>
            </a:solidFill>
          </a:ln>
        </p:spPr>
        <p:txBody>
          <a:bodyPr wrap="square" lIns="0" tIns="0" rIns="0" bIns="0" rtlCol="0"/>
          <a:lstStyle/>
          <a:p>
            <a:endParaRPr/>
          </a:p>
        </p:txBody>
      </p:sp>
      <p:sp>
        <p:nvSpPr>
          <p:cNvPr id="34" name="bk object 34"/>
          <p:cNvSpPr/>
          <p:nvPr/>
        </p:nvSpPr>
        <p:spPr>
          <a:xfrm>
            <a:off x="3845542" y="2595279"/>
            <a:ext cx="2882900" cy="0"/>
          </a:xfrm>
          <a:custGeom>
            <a:avLst/>
            <a:gdLst/>
            <a:ahLst/>
            <a:cxnLst/>
            <a:rect l="l" t="t" r="r" b="b"/>
            <a:pathLst>
              <a:path w="2882900">
                <a:moveTo>
                  <a:pt x="0" y="0"/>
                </a:moveTo>
                <a:lnTo>
                  <a:pt x="2882633" y="0"/>
                </a:lnTo>
              </a:path>
            </a:pathLst>
          </a:custGeom>
          <a:ln w="27424">
            <a:solidFill>
              <a:srgbClr val="00748C"/>
            </a:solidFill>
          </a:ln>
        </p:spPr>
        <p:txBody>
          <a:bodyPr wrap="square" lIns="0" tIns="0" rIns="0" bIns="0" rtlCol="0"/>
          <a:lstStyle/>
          <a:p>
            <a:endParaRPr/>
          </a:p>
        </p:txBody>
      </p:sp>
      <p:sp>
        <p:nvSpPr>
          <p:cNvPr id="35" name="bk object 35"/>
          <p:cNvSpPr/>
          <p:nvPr/>
        </p:nvSpPr>
        <p:spPr>
          <a:xfrm>
            <a:off x="6714463" y="5574594"/>
            <a:ext cx="0" cy="2715895"/>
          </a:xfrm>
          <a:custGeom>
            <a:avLst/>
            <a:gdLst/>
            <a:ahLst/>
            <a:cxnLst/>
            <a:rect l="l" t="t" r="r" b="b"/>
            <a:pathLst>
              <a:path h="2715895">
                <a:moveTo>
                  <a:pt x="0" y="2715670"/>
                </a:moveTo>
                <a:lnTo>
                  <a:pt x="0" y="0"/>
                </a:lnTo>
              </a:path>
            </a:pathLst>
          </a:custGeom>
          <a:ln w="27424">
            <a:solidFill>
              <a:srgbClr val="03748C"/>
            </a:solidFill>
          </a:ln>
        </p:spPr>
        <p:txBody>
          <a:bodyPr wrap="square" lIns="0" tIns="0" rIns="0" bIns="0" rtlCol="0"/>
          <a:lstStyle/>
          <a:p>
            <a:endParaRPr/>
          </a:p>
        </p:txBody>
      </p:sp>
      <p:sp>
        <p:nvSpPr>
          <p:cNvPr id="36" name="bk object 36"/>
          <p:cNvSpPr/>
          <p:nvPr/>
        </p:nvSpPr>
        <p:spPr>
          <a:xfrm>
            <a:off x="6708369" y="8442659"/>
            <a:ext cx="0" cy="1877695"/>
          </a:xfrm>
          <a:custGeom>
            <a:avLst/>
            <a:gdLst/>
            <a:ahLst/>
            <a:cxnLst/>
            <a:rect l="l" t="t" r="r" b="b"/>
            <a:pathLst>
              <a:path h="1877695">
                <a:moveTo>
                  <a:pt x="0" y="1877501"/>
                </a:moveTo>
                <a:lnTo>
                  <a:pt x="0" y="0"/>
                </a:lnTo>
              </a:path>
            </a:pathLst>
          </a:custGeom>
          <a:ln w="27424">
            <a:solidFill>
              <a:srgbClr val="037490"/>
            </a:solidFill>
          </a:ln>
        </p:spPr>
        <p:txBody>
          <a:bodyPr wrap="square" lIns="0" tIns="0" rIns="0" bIns="0" rtlCol="0"/>
          <a:lstStyle/>
          <a:p>
            <a:endParaRPr/>
          </a:p>
        </p:txBody>
      </p:sp>
      <p:sp>
        <p:nvSpPr>
          <p:cNvPr id="37" name="bk object 37"/>
          <p:cNvSpPr/>
          <p:nvPr/>
        </p:nvSpPr>
        <p:spPr>
          <a:xfrm>
            <a:off x="825786" y="6042445"/>
            <a:ext cx="2855595" cy="0"/>
          </a:xfrm>
          <a:custGeom>
            <a:avLst/>
            <a:gdLst/>
            <a:ahLst/>
            <a:cxnLst/>
            <a:rect l="l" t="t" r="r" b="b"/>
            <a:pathLst>
              <a:path w="2855595">
                <a:moveTo>
                  <a:pt x="0" y="0"/>
                </a:moveTo>
                <a:lnTo>
                  <a:pt x="2855208" y="0"/>
                </a:lnTo>
              </a:path>
            </a:pathLst>
          </a:custGeom>
          <a:ln w="27424">
            <a:solidFill>
              <a:srgbClr val="03748C"/>
            </a:solidFill>
          </a:ln>
        </p:spPr>
        <p:txBody>
          <a:bodyPr wrap="square" lIns="0" tIns="0" rIns="0" bIns="0" rtlCol="0"/>
          <a:lstStyle/>
          <a:p>
            <a:endParaRPr/>
          </a:p>
        </p:txBody>
      </p:sp>
      <p:sp>
        <p:nvSpPr>
          <p:cNvPr id="38" name="bk object 38"/>
          <p:cNvSpPr/>
          <p:nvPr/>
        </p:nvSpPr>
        <p:spPr>
          <a:xfrm>
            <a:off x="810550" y="6231413"/>
            <a:ext cx="2882900" cy="0"/>
          </a:xfrm>
          <a:custGeom>
            <a:avLst/>
            <a:gdLst/>
            <a:ahLst/>
            <a:cxnLst/>
            <a:rect l="l" t="t" r="r" b="b"/>
            <a:pathLst>
              <a:path w="2882900">
                <a:moveTo>
                  <a:pt x="0" y="0"/>
                </a:moveTo>
                <a:lnTo>
                  <a:pt x="2882633" y="0"/>
                </a:lnTo>
              </a:path>
            </a:pathLst>
          </a:custGeom>
          <a:ln w="27424">
            <a:solidFill>
              <a:srgbClr val="00748C"/>
            </a:solidFill>
          </a:ln>
        </p:spPr>
        <p:txBody>
          <a:bodyPr wrap="square" lIns="0" tIns="0" rIns="0" bIns="0" rtlCol="0"/>
          <a:lstStyle/>
          <a:p>
            <a:endParaRPr/>
          </a:p>
        </p:txBody>
      </p:sp>
      <p:sp>
        <p:nvSpPr>
          <p:cNvPr id="39" name="bk object 39"/>
          <p:cNvSpPr/>
          <p:nvPr/>
        </p:nvSpPr>
        <p:spPr>
          <a:xfrm>
            <a:off x="824262" y="6217699"/>
            <a:ext cx="0" cy="2072639"/>
          </a:xfrm>
          <a:custGeom>
            <a:avLst/>
            <a:gdLst/>
            <a:ahLst/>
            <a:cxnLst/>
            <a:rect l="l" t="t" r="r" b="b"/>
            <a:pathLst>
              <a:path h="2072640">
                <a:moveTo>
                  <a:pt x="0" y="2072565"/>
                </a:moveTo>
                <a:lnTo>
                  <a:pt x="0" y="0"/>
                </a:lnTo>
              </a:path>
            </a:pathLst>
          </a:custGeom>
          <a:ln w="27424">
            <a:solidFill>
              <a:srgbClr val="037790"/>
            </a:solidFill>
          </a:ln>
        </p:spPr>
        <p:txBody>
          <a:bodyPr wrap="square" lIns="0" tIns="0" rIns="0" bIns="0" rtlCol="0"/>
          <a:lstStyle/>
          <a:p>
            <a:endParaRPr/>
          </a:p>
        </p:txBody>
      </p:sp>
      <p:sp>
        <p:nvSpPr>
          <p:cNvPr id="40" name="bk object 40"/>
          <p:cNvSpPr/>
          <p:nvPr/>
        </p:nvSpPr>
        <p:spPr>
          <a:xfrm>
            <a:off x="810550" y="8276549"/>
            <a:ext cx="2882900" cy="0"/>
          </a:xfrm>
          <a:custGeom>
            <a:avLst/>
            <a:gdLst/>
            <a:ahLst/>
            <a:cxnLst/>
            <a:rect l="l" t="t" r="r" b="b"/>
            <a:pathLst>
              <a:path w="2882900">
                <a:moveTo>
                  <a:pt x="0" y="0"/>
                </a:moveTo>
                <a:lnTo>
                  <a:pt x="2882633" y="0"/>
                </a:lnTo>
              </a:path>
            </a:pathLst>
          </a:custGeom>
          <a:ln w="27424">
            <a:solidFill>
              <a:srgbClr val="00748C"/>
            </a:solidFill>
          </a:ln>
        </p:spPr>
        <p:txBody>
          <a:bodyPr wrap="square" lIns="0" tIns="0" rIns="0" bIns="0" rtlCol="0"/>
          <a:lstStyle/>
          <a:p>
            <a:endParaRPr/>
          </a:p>
        </p:txBody>
      </p:sp>
      <p:sp>
        <p:nvSpPr>
          <p:cNvPr id="41" name="bk object 41"/>
          <p:cNvSpPr/>
          <p:nvPr/>
        </p:nvSpPr>
        <p:spPr>
          <a:xfrm>
            <a:off x="3860778" y="2581564"/>
            <a:ext cx="0" cy="2313940"/>
          </a:xfrm>
          <a:custGeom>
            <a:avLst/>
            <a:gdLst/>
            <a:ahLst/>
            <a:cxnLst/>
            <a:rect l="l" t="t" r="r" b="b"/>
            <a:pathLst>
              <a:path h="2313940">
                <a:moveTo>
                  <a:pt x="0" y="2313349"/>
                </a:moveTo>
                <a:lnTo>
                  <a:pt x="0" y="0"/>
                </a:lnTo>
              </a:path>
            </a:pathLst>
          </a:custGeom>
          <a:ln w="30471">
            <a:solidFill>
              <a:srgbClr val="0F7C93"/>
            </a:solidFill>
          </a:ln>
        </p:spPr>
        <p:txBody>
          <a:bodyPr wrap="square" lIns="0" tIns="0" rIns="0" bIns="0" rtlCol="0"/>
          <a:lstStyle/>
          <a:p>
            <a:endParaRPr/>
          </a:p>
        </p:txBody>
      </p:sp>
      <p:sp>
        <p:nvSpPr>
          <p:cNvPr id="42" name="bk object 42"/>
          <p:cNvSpPr/>
          <p:nvPr/>
        </p:nvSpPr>
        <p:spPr>
          <a:xfrm>
            <a:off x="3845542" y="4881198"/>
            <a:ext cx="2882900" cy="0"/>
          </a:xfrm>
          <a:custGeom>
            <a:avLst/>
            <a:gdLst/>
            <a:ahLst/>
            <a:cxnLst/>
            <a:rect l="l" t="t" r="r" b="b"/>
            <a:pathLst>
              <a:path w="2882900">
                <a:moveTo>
                  <a:pt x="0" y="0"/>
                </a:moveTo>
                <a:lnTo>
                  <a:pt x="2882633" y="0"/>
                </a:lnTo>
              </a:path>
            </a:pathLst>
          </a:custGeom>
          <a:ln w="27424">
            <a:solidFill>
              <a:srgbClr val="00748C"/>
            </a:solidFill>
          </a:ln>
        </p:spPr>
        <p:txBody>
          <a:bodyPr wrap="square" lIns="0" tIns="0" rIns="0" bIns="0" rtlCol="0"/>
          <a:lstStyle/>
          <a:p>
            <a:endParaRPr/>
          </a:p>
        </p:txBody>
      </p:sp>
      <p:sp>
        <p:nvSpPr>
          <p:cNvPr id="43" name="bk object 43"/>
          <p:cNvSpPr/>
          <p:nvPr/>
        </p:nvSpPr>
        <p:spPr>
          <a:xfrm>
            <a:off x="3845542" y="5070167"/>
            <a:ext cx="2882900" cy="0"/>
          </a:xfrm>
          <a:custGeom>
            <a:avLst/>
            <a:gdLst/>
            <a:ahLst/>
            <a:cxnLst/>
            <a:rect l="l" t="t" r="r" b="b"/>
            <a:pathLst>
              <a:path w="2882900">
                <a:moveTo>
                  <a:pt x="0" y="0"/>
                </a:moveTo>
                <a:lnTo>
                  <a:pt x="2882633" y="0"/>
                </a:lnTo>
              </a:path>
            </a:pathLst>
          </a:custGeom>
          <a:ln w="27424">
            <a:solidFill>
              <a:srgbClr val="00748C"/>
            </a:solidFill>
          </a:ln>
        </p:spPr>
        <p:txBody>
          <a:bodyPr wrap="square" lIns="0" tIns="0" rIns="0" bIns="0" rtlCol="0"/>
          <a:lstStyle/>
          <a:p>
            <a:endParaRPr/>
          </a:p>
        </p:txBody>
      </p:sp>
      <p:sp>
        <p:nvSpPr>
          <p:cNvPr id="44" name="bk object 44"/>
          <p:cNvSpPr/>
          <p:nvPr/>
        </p:nvSpPr>
        <p:spPr>
          <a:xfrm>
            <a:off x="3845542" y="5420675"/>
            <a:ext cx="2882900" cy="0"/>
          </a:xfrm>
          <a:custGeom>
            <a:avLst/>
            <a:gdLst/>
            <a:ahLst/>
            <a:cxnLst/>
            <a:rect l="l" t="t" r="r" b="b"/>
            <a:pathLst>
              <a:path w="2882900">
                <a:moveTo>
                  <a:pt x="0" y="0"/>
                </a:moveTo>
                <a:lnTo>
                  <a:pt x="2882633" y="0"/>
                </a:lnTo>
              </a:path>
            </a:pathLst>
          </a:custGeom>
          <a:ln w="27424">
            <a:solidFill>
              <a:srgbClr val="03748C"/>
            </a:solidFill>
          </a:ln>
        </p:spPr>
        <p:txBody>
          <a:bodyPr wrap="square" lIns="0" tIns="0" rIns="0" bIns="0" rtlCol="0"/>
          <a:lstStyle/>
          <a:p>
            <a:endParaRPr/>
          </a:p>
        </p:txBody>
      </p:sp>
      <p:sp>
        <p:nvSpPr>
          <p:cNvPr id="45" name="bk object 45"/>
          <p:cNvSpPr/>
          <p:nvPr/>
        </p:nvSpPr>
        <p:spPr>
          <a:xfrm>
            <a:off x="3845542" y="5588308"/>
            <a:ext cx="2882900" cy="0"/>
          </a:xfrm>
          <a:custGeom>
            <a:avLst/>
            <a:gdLst/>
            <a:ahLst/>
            <a:cxnLst/>
            <a:rect l="l" t="t" r="r" b="b"/>
            <a:pathLst>
              <a:path w="2882900">
                <a:moveTo>
                  <a:pt x="0" y="0"/>
                </a:moveTo>
                <a:lnTo>
                  <a:pt x="2882633" y="0"/>
                </a:lnTo>
              </a:path>
            </a:pathLst>
          </a:custGeom>
          <a:ln w="27424">
            <a:solidFill>
              <a:srgbClr val="00748C"/>
            </a:solidFill>
          </a:ln>
        </p:spPr>
        <p:txBody>
          <a:bodyPr wrap="square" lIns="0" tIns="0" rIns="0" bIns="0" rtlCol="0"/>
          <a:lstStyle/>
          <a:p>
            <a:endParaRPr/>
          </a:p>
        </p:txBody>
      </p:sp>
      <p:sp>
        <p:nvSpPr>
          <p:cNvPr id="46" name="bk object 46"/>
          <p:cNvSpPr/>
          <p:nvPr/>
        </p:nvSpPr>
        <p:spPr>
          <a:xfrm>
            <a:off x="3860778" y="5574594"/>
            <a:ext cx="0" cy="2715895"/>
          </a:xfrm>
          <a:custGeom>
            <a:avLst/>
            <a:gdLst/>
            <a:ahLst/>
            <a:cxnLst/>
            <a:rect l="l" t="t" r="r" b="b"/>
            <a:pathLst>
              <a:path h="2715895">
                <a:moveTo>
                  <a:pt x="0" y="2715670"/>
                </a:moveTo>
                <a:lnTo>
                  <a:pt x="0" y="0"/>
                </a:lnTo>
              </a:path>
            </a:pathLst>
          </a:custGeom>
          <a:ln w="30471">
            <a:solidFill>
              <a:srgbClr val="0F7C93"/>
            </a:solidFill>
          </a:ln>
        </p:spPr>
        <p:txBody>
          <a:bodyPr wrap="square" lIns="0" tIns="0" rIns="0" bIns="0" rtlCol="0"/>
          <a:lstStyle/>
          <a:p>
            <a:endParaRPr/>
          </a:p>
        </p:txBody>
      </p:sp>
      <p:sp>
        <p:nvSpPr>
          <p:cNvPr id="47" name="bk object 47"/>
          <p:cNvSpPr/>
          <p:nvPr/>
        </p:nvSpPr>
        <p:spPr>
          <a:xfrm>
            <a:off x="3679470" y="6217699"/>
            <a:ext cx="0" cy="2072639"/>
          </a:xfrm>
          <a:custGeom>
            <a:avLst/>
            <a:gdLst/>
            <a:ahLst/>
            <a:cxnLst/>
            <a:rect l="l" t="t" r="r" b="b"/>
            <a:pathLst>
              <a:path h="2072640">
                <a:moveTo>
                  <a:pt x="0" y="2072565"/>
                </a:moveTo>
                <a:lnTo>
                  <a:pt x="0" y="0"/>
                </a:lnTo>
              </a:path>
            </a:pathLst>
          </a:custGeom>
          <a:ln w="27424">
            <a:solidFill>
              <a:srgbClr val="00748C"/>
            </a:solidFill>
          </a:ln>
        </p:spPr>
        <p:txBody>
          <a:bodyPr wrap="square" lIns="0" tIns="0" rIns="0" bIns="0" rtlCol="0"/>
          <a:lstStyle/>
          <a:p>
            <a:endParaRPr/>
          </a:p>
        </p:txBody>
      </p:sp>
      <p:sp>
        <p:nvSpPr>
          <p:cNvPr id="48" name="bk object 48"/>
          <p:cNvSpPr/>
          <p:nvPr/>
        </p:nvSpPr>
        <p:spPr>
          <a:xfrm>
            <a:off x="3845542" y="8276549"/>
            <a:ext cx="2882900" cy="0"/>
          </a:xfrm>
          <a:custGeom>
            <a:avLst/>
            <a:gdLst/>
            <a:ahLst/>
            <a:cxnLst/>
            <a:rect l="l" t="t" r="r" b="b"/>
            <a:pathLst>
              <a:path w="2882900">
                <a:moveTo>
                  <a:pt x="0" y="0"/>
                </a:moveTo>
                <a:lnTo>
                  <a:pt x="2882633" y="0"/>
                </a:lnTo>
              </a:path>
            </a:pathLst>
          </a:custGeom>
          <a:ln w="27424">
            <a:solidFill>
              <a:srgbClr val="00748C"/>
            </a:solidFill>
          </a:ln>
        </p:spPr>
        <p:txBody>
          <a:bodyPr wrap="square" lIns="0" tIns="0" rIns="0" bIns="0" rtlCol="0"/>
          <a:lstStyle/>
          <a:p>
            <a:endParaRPr/>
          </a:p>
        </p:txBody>
      </p:sp>
      <p:sp>
        <p:nvSpPr>
          <p:cNvPr id="49" name="bk object 49"/>
          <p:cNvSpPr/>
          <p:nvPr/>
        </p:nvSpPr>
        <p:spPr>
          <a:xfrm>
            <a:off x="825786" y="8456375"/>
            <a:ext cx="5896610" cy="0"/>
          </a:xfrm>
          <a:custGeom>
            <a:avLst/>
            <a:gdLst/>
            <a:ahLst/>
            <a:cxnLst/>
            <a:rect l="l" t="t" r="r" b="b"/>
            <a:pathLst>
              <a:path w="5896609">
                <a:moveTo>
                  <a:pt x="0" y="0"/>
                </a:moveTo>
                <a:lnTo>
                  <a:pt x="5896295" y="0"/>
                </a:lnTo>
              </a:path>
            </a:pathLst>
          </a:custGeom>
          <a:ln w="27424">
            <a:solidFill>
              <a:srgbClr val="00748C"/>
            </a:solidFill>
          </a:ln>
        </p:spPr>
        <p:txBody>
          <a:bodyPr wrap="square" lIns="0" tIns="0" rIns="0" bIns="0" rtlCol="0"/>
          <a:lstStyle/>
          <a:p>
            <a:endParaRPr/>
          </a:p>
        </p:txBody>
      </p:sp>
      <p:sp>
        <p:nvSpPr>
          <p:cNvPr id="50" name="bk object 50"/>
          <p:cNvSpPr/>
          <p:nvPr/>
        </p:nvSpPr>
        <p:spPr>
          <a:xfrm>
            <a:off x="839498" y="8442659"/>
            <a:ext cx="0" cy="1877695"/>
          </a:xfrm>
          <a:custGeom>
            <a:avLst/>
            <a:gdLst/>
            <a:ahLst/>
            <a:cxnLst/>
            <a:rect l="l" t="t" r="r" b="b"/>
            <a:pathLst>
              <a:path h="1877695">
                <a:moveTo>
                  <a:pt x="0" y="1877501"/>
                </a:moveTo>
                <a:lnTo>
                  <a:pt x="0" y="0"/>
                </a:lnTo>
              </a:path>
            </a:pathLst>
          </a:custGeom>
          <a:ln w="27424">
            <a:solidFill>
              <a:srgbClr val="03748C"/>
            </a:solidFill>
          </a:ln>
        </p:spPr>
        <p:txBody>
          <a:bodyPr wrap="square" lIns="0" tIns="0" rIns="0" bIns="0" rtlCol="0"/>
          <a:lstStyle/>
          <a:p>
            <a:endParaRPr/>
          </a:p>
        </p:txBody>
      </p:sp>
      <p:sp>
        <p:nvSpPr>
          <p:cNvPr id="2" name="Holder 2"/>
          <p:cNvSpPr>
            <a:spLocks noGrp="1"/>
          </p:cNvSpPr>
          <p:nvPr>
            <p:ph type="title"/>
          </p:nvPr>
        </p:nvSpPr>
        <p:spPr>
          <a:xfrm>
            <a:off x="378142" y="427735"/>
            <a:ext cx="6806564" cy="171094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4"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1"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9/14/2020</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fif"/><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6.jpe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90379" y="418525"/>
            <a:ext cx="3099435" cy="494030"/>
          </a:xfrm>
          <a:prstGeom prst="rect">
            <a:avLst/>
          </a:prstGeom>
        </p:spPr>
        <p:txBody>
          <a:bodyPr vert="horz" wrap="square" lIns="0" tIns="0" rIns="0" bIns="0" rtlCol="0">
            <a:spAutoFit/>
          </a:bodyPr>
          <a:lstStyle/>
          <a:p>
            <a:pPr algn="ctr">
              <a:lnSpc>
                <a:spcPct val="100000"/>
              </a:lnSpc>
            </a:pPr>
            <a:r>
              <a:rPr sz="1150" b="1" dirty="0">
                <a:solidFill>
                  <a:srgbClr val="010101"/>
                </a:solidFill>
                <a:latin typeface="Arial"/>
                <a:cs typeface="Arial"/>
              </a:rPr>
              <a:t>Jornadas</a:t>
            </a:r>
            <a:r>
              <a:rPr sz="1150" b="1" spc="110" dirty="0">
                <a:solidFill>
                  <a:srgbClr val="010101"/>
                </a:solidFill>
                <a:latin typeface="Arial"/>
                <a:cs typeface="Arial"/>
              </a:rPr>
              <a:t> </a:t>
            </a:r>
            <a:r>
              <a:rPr sz="1150" b="1" spc="15" dirty="0">
                <a:solidFill>
                  <a:srgbClr val="010101"/>
                </a:solidFill>
                <a:latin typeface="Arial"/>
                <a:cs typeface="Arial"/>
              </a:rPr>
              <a:t>Virtuales</a:t>
            </a:r>
            <a:r>
              <a:rPr sz="1150" b="1" spc="125" dirty="0">
                <a:solidFill>
                  <a:srgbClr val="010101"/>
                </a:solidFill>
                <a:latin typeface="Arial"/>
                <a:cs typeface="Arial"/>
              </a:rPr>
              <a:t> </a:t>
            </a:r>
            <a:r>
              <a:rPr sz="1150" b="1" spc="40" dirty="0">
                <a:solidFill>
                  <a:srgbClr val="010101"/>
                </a:solidFill>
                <a:latin typeface="Arial"/>
                <a:cs typeface="Arial"/>
              </a:rPr>
              <a:t>de</a:t>
            </a:r>
            <a:r>
              <a:rPr sz="1150" b="1" spc="65" dirty="0">
                <a:solidFill>
                  <a:srgbClr val="010101"/>
                </a:solidFill>
                <a:latin typeface="Arial"/>
                <a:cs typeface="Arial"/>
              </a:rPr>
              <a:t> </a:t>
            </a:r>
            <a:r>
              <a:rPr sz="1150" b="1" spc="5" dirty="0">
                <a:solidFill>
                  <a:srgbClr val="010101"/>
                </a:solidFill>
                <a:latin typeface="Arial"/>
                <a:cs typeface="Arial"/>
              </a:rPr>
              <a:t>Becarios</a:t>
            </a:r>
            <a:r>
              <a:rPr sz="1150" b="1" spc="30" dirty="0">
                <a:solidFill>
                  <a:srgbClr val="010101"/>
                </a:solidFill>
                <a:latin typeface="Arial"/>
                <a:cs typeface="Arial"/>
              </a:rPr>
              <a:t> </a:t>
            </a:r>
            <a:r>
              <a:rPr sz="1200" b="1" spc="-80" dirty="0">
                <a:solidFill>
                  <a:srgbClr val="010101"/>
                </a:solidFill>
                <a:latin typeface="Arial"/>
                <a:cs typeface="Arial"/>
              </a:rPr>
              <a:t>y</a:t>
            </a:r>
            <a:r>
              <a:rPr sz="1200" b="1" spc="85" dirty="0">
                <a:solidFill>
                  <a:srgbClr val="010101"/>
                </a:solidFill>
                <a:latin typeface="Arial"/>
                <a:cs typeface="Arial"/>
              </a:rPr>
              <a:t> </a:t>
            </a:r>
            <a:r>
              <a:rPr sz="1150" b="1" spc="15" dirty="0">
                <a:solidFill>
                  <a:srgbClr val="010101"/>
                </a:solidFill>
                <a:latin typeface="Arial"/>
                <a:cs typeface="Arial"/>
              </a:rPr>
              <a:t>Becarias</a:t>
            </a:r>
            <a:endParaRPr sz="1150" dirty="0">
              <a:latin typeface="Arial"/>
              <a:cs typeface="Arial"/>
            </a:endParaRPr>
          </a:p>
          <a:p>
            <a:pPr marL="423545" marR="446405" algn="ctr">
              <a:lnSpc>
                <a:spcPct val="111100"/>
              </a:lnSpc>
              <a:spcBef>
                <a:spcPts val="85"/>
              </a:spcBef>
            </a:pPr>
            <a:r>
              <a:rPr sz="900" spc="5" dirty="0">
                <a:solidFill>
                  <a:srgbClr val="010101"/>
                </a:solidFill>
                <a:latin typeface="Arial"/>
                <a:cs typeface="Arial"/>
              </a:rPr>
              <a:t>"Desafíos</a:t>
            </a:r>
            <a:r>
              <a:rPr sz="900" spc="35" dirty="0">
                <a:solidFill>
                  <a:srgbClr val="010101"/>
                </a:solidFill>
                <a:latin typeface="Arial"/>
                <a:cs typeface="Arial"/>
              </a:rPr>
              <a:t> </a:t>
            </a:r>
            <a:r>
              <a:rPr sz="800" spc="20" dirty="0">
                <a:solidFill>
                  <a:srgbClr val="010101"/>
                </a:solidFill>
                <a:latin typeface="Arial"/>
                <a:cs typeface="Arial"/>
              </a:rPr>
              <a:t>y</a:t>
            </a:r>
            <a:r>
              <a:rPr sz="800" spc="75" dirty="0">
                <a:solidFill>
                  <a:srgbClr val="010101"/>
                </a:solidFill>
                <a:latin typeface="Arial"/>
                <a:cs typeface="Arial"/>
              </a:rPr>
              <a:t> </a:t>
            </a:r>
            <a:r>
              <a:rPr sz="900" spc="10" dirty="0">
                <a:solidFill>
                  <a:srgbClr val="010101"/>
                </a:solidFill>
                <a:latin typeface="Arial"/>
                <a:cs typeface="Arial"/>
              </a:rPr>
              <a:t>perspectivas</a:t>
            </a:r>
            <a:r>
              <a:rPr sz="900" spc="60" dirty="0">
                <a:solidFill>
                  <a:srgbClr val="010101"/>
                </a:solidFill>
                <a:latin typeface="Arial"/>
                <a:cs typeface="Arial"/>
              </a:rPr>
              <a:t> </a:t>
            </a:r>
            <a:r>
              <a:rPr sz="900" spc="5" dirty="0">
                <a:solidFill>
                  <a:srgbClr val="010101"/>
                </a:solidFill>
                <a:latin typeface="Arial"/>
                <a:cs typeface="Arial"/>
              </a:rPr>
              <a:t>en</a:t>
            </a:r>
            <a:r>
              <a:rPr sz="900" spc="55" dirty="0">
                <a:solidFill>
                  <a:srgbClr val="010101"/>
                </a:solidFill>
                <a:latin typeface="Arial"/>
                <a:cs typeface="Arial"/>
              </a:rPr>
              <a:t> </a:t>
            </a:r>
            <a:r>
              <a:rPr sz="900" spc="15" dirty="0">
                <a:solidFill>
                  <a:srgbClr val="010101"/>
                </a:solidFill>
                <a:latin typeface="Arial"/>
                <a:cs typeface="Arial"/>
              </a:rPr>
              <a:t>la</a:t>
            </a:r>
            <a:r>
              <a:rPr sz="900" spc="45" dirty="0">
                <a:solidFill>
                  <a:srgbClr val="010101"/>
                </a:solidFill>
                <a:latin typeface="Arial"/>
                <a:cs typeface="Arial"/>
              </a:rPr>
              <a:t> </a:t>
            </a:r>
            <a:r>
              <a:rPr sz="900" spc="15" dirty="0">
                <a:solidFill>
                  <a:srgbClr val="010101"/>
                </a:solidFill>
                <a:latin typeface="Arial"/>
                <a:cs typeface="Arial"/>
              </a:rPr>
              <a:t>producción</a:t>
            </a:r>
            <a:r>
              <a:rPr sz="900" spc="10" dirty="0">
                <a:solidFill>
                  <a:srgbClr val="010101"/>
                </a:solidFill>
                <a:latin typeface="Arial"/>
                <a:cs typeface="Arial"/>
              </a:rPr>
              <a:t> </a:t>
            </a:r>
            <a:r>
              <a:rPr sz="900" spc="15" dirty="0">
                <a:solidFill>
                  <a:srgbClr val="010101"/>
                </a:solidFill>
                <a:latin typeface="Arial"/>
                <a:cs typeface="Arial"/>
              </a:rPr>
              <a:t>de</a:t>
            </a:r>
            <a:r>
              <a:rPr sz="900" spc="10" dirty="0">
                <a:solidFill>
                  <a:srgbClr val="010101"/>
                </a:solidFill>
                <a:latin typeface="Arial"/>
                <a:cs typeface="Arial"/>
              </a:rPr>
              <a:t> </a:t>
            </a:r>
            <a:r>
              <a:rPr sz="900" spc="20" dirty="0">
                <a:solidFill>
                  <a:srgbClr val="010101"/>
                </a:solidFill>
                <a:latin typeface="Arial"/>
                <a:cs typeface="Arial"/>
              </a:rPr>
              <a:t>conocimiento</a:t>
            </a:r>
            <a:r>
              <a:rPr sz="900" spc="105" dirty="0">
                <a:solidFill>
                  <a:srgbClr val="010101"/>
                </a:solidFill>
                <a:latin typeface="Arial"/>
                <a:cs typeface="Arial"/>
              </a:rPr>
              <a:t> </a:t>
            </a:r>
            <a:r>
              <a:rPr sz="900" spc="20" dirty="0">
                <a:solidFill>
                  <a:srgbClr val="010101"/>
                </a:solidFill>
                <a:latin typeface="Arial"/>
                <a:cs typeface="Arial"/>
              </a:rPr>
              <a:t>en</a:t>
            </a:r>
            <a:r>
              <a:rPr sz="900" dirty="0">
                <a:solidFill>
                  <a:srgbClr val="010101"/>
                </a:solidFill>
                <a:latin typeface="Arial"/>
                <a:cs typeface="Arial"/>
              </a:rPr>
              <a:t> </a:t>
            </a:r>
            <a:r>
              <a:rPr sz="900" spc="10" dirty="0">
                <a:solidFill>
                  <a:srgbClr val="010101"/>
                </a:solidFill>
                <a:latin typeface="Arial"/>
                <a:cs typeface="Arial"/>
              </a:rPr>
              <a:t>contextos</a:t>
            </a:r>
            <a:r>
              <a:rPr sz="900" spc="40" dirty="0">
                <a:solidFill>
                  <a:srgbClr val="010101"/>
                </a:solidFill>
                <a:latin typeface="Arial"/>
                <a:cs typeface="Arial"/>
              </a:rPr>
              <a:t> </a:t>
            </a:r>
            <a:r>
              <a:rPr sz="900" spc="15" dirty="0">
                <a:solidFill>
                  <a:srgbClr val="010101"/>
                </a:solidFill>
                <a:latin typeface="Arial"/>
                <a:cs typeface="Arial"/>
              </a:rPr>
              <a:t>de</a:t>
            </a:r>
            <a:r>
              <a:rPr sz="900" spc="10" dirty="0">
                <a:solidFill>
                  <a:srgbClr val="010101"/>
                </a:solidFill>
                <a:latin typeface="Arial"/>
                <a:cs typeface="Arial"/>
              </a:rPr>
              <a:t> </a:t>
            </a:r>
            <a:r>
              <a:rPr sz="900" spc="15" dirty="0">
                <a:solidFill>
                  <a:srgbClr val="010101"/>
                </a:solidFill>
                <a:latin typeface="Arial"/>
                <a:cs typeface="Arial"/>
              </a:rPr>
              <a:t>crisis"</a:t>
            </a:r>
            <a:endParaRPr sz="900" dirty="0">
              <a:latin typeface="Arial"/>
              <a:cs typeface="Arial"/>
            </a:endParaRPr>
          </a:p>
        </p:txBody>
      </p:sp>
      <p:sp>
        <p:nvSpPr>
          <p:cNvPr id="4" name="object 4"/>
          <p:cNvSpPr txBox="1"/>
          <p:nvPr/>
        </p:nvSpPr>
        <p:spPr>
          <a:xfrm>
            <a:off x="4817081" y="700955"/>
            <a:ext cx="695325" cy="361950"/>
          </a:xfrm>
          <a:prstGeom prst="rect">
            <a:avLst/>
          </a:prstGeom>
        </p:spPr>
        <p:txBody>
          <a:bodyPr vert="horz" wrap="square" lIns="0" tIns="0" rIns="0" bIns="0" rtlCol="0">
            <a:spAutoFit/>
          </a:bodyPr>
          <a:lstStyle/>
          <a:p>
            <a:pPr marL="12700">
              <a:lnSpc>
                <a:spcPct val="100000"/>
              </a:lnSpc>
            </a:pPr>
            <a:r>
              <a:rPr sz="2650" b="1" spc="-425" dirty="0">
                <a:solidFill>
                  <a:srgbClr val="010101"/>
                </a:solidFill>
                <a:latin typeface="Times New Roman"/>
                <a:cs typeface="Times New Roman"/>
              </a:rPr>
              <a:t>U</a:t>
            </a:r>
            <a:r>
              <a:rPr sz="2650" b="1" spc="-285" dirty="0">
                <a:solidFill>
                  <a:srgbClr val="010101"/>
                </a:solidFill>
                <a:latin typeface="Times New Roman"/>
                <a:cs typeface="Times New Roman"/>
              </a:rPr>
              <a:t> </a:t>
            </a:r>
            <a:r>
              <a:rPr sz="2650" b="1" spc="-145" dirty="0">
                <a:solidFill>
                  <a:srgbClr val="010101"/>
                </a:solidFill>
                <a:latin typeface="Times New Roman"/>
                <a:cs typeface="Times New Roman"/>
              </a:rPr>
              <a:t>N</a:t>
            </a:r>
            <a:r>
              <a:rPr sz="2650" b="1" spc="-290" dirty="0">
                <a:solidFill>
                  <a:srgbClr val="010101"/>
                </a:solidFill>
                <a:latin typeface="Times New Roman"/>
                <a:cs typeface="Times New Roman"/>
              </a:rPr>
              <a:t>C</a:t>
            </a:r>
            <a:endParaRPr sz="2650">
              <a:latin typeface="Times New Roman"/>
              <a:cs typeface="Times New Roman"/>
            </a:endParaRPr>
          </a:p>
        </p:txBody>
      </p:sp>
      <p:sp>
        <p:nvSpPr>
          <p:cNvPr id="11" name="object 11"/>
          <p:cNvSpPr txBox="1"/>
          <p:nvPr/>
        </p:nvSpPr>
        <p:spPr>
          <a:xfrm>
            <a:off x="882650" y="8545953"/>
            <a:ext cx="5869305" cy="161583"/>
          </a:xfrm>
          <a:prstGeom prst="rect">
            <a:avLst/>
          </a:prstGeom>
        </p:spPr>
        <p:txBody>
          <a:bodyPr vert="horz" wrap="square" lIns="0" tIns="0" rIns="0" bIns="0" rtlCol="0">
            <a:spAutoFit/>
          </a:bodyPr>
          <a:lstStyle/>
          <a:p>
            <a:pPr marL="128905">
              <a:lnSpc>
                <a:spcPct val="100000"/>
              </a:lnSpc>
            </a:pPr>
            <a:r>
              <a:rPr lang="fr-FR" sz="1050" b="1" spc="15" dirty="0" err="1" smtClean="0">
                <a:solidFill>
                  <a:srgbClr val="010101"/>
                </a:solidFill>
                <a:latin typeface="+mj-lt"/>
                <a:cs typeface="Arial"/>
              </a:rPr>
              <a:t>Posibles</a:t>
            </a:r>
            <a:r>
              <a:rPr lang="fr-FR" sz="1050" b="1" spc="15" dirty="0" smtClean="0">
                <a:solidFill>
                  <a:srgbClr val="010101"/>
                </a:solidFill>
                <a:latin typeface="+mj-lt"/>
                <a:cs typeface="Arial"/>
              </a:rPr>
              <a:t> a</a:t>
            </a:r>
            <a:r>
              <a:rPr sz="1050" b="1" spc="15" dirty="0" err="1" smtClean="0">
                <a:solidFill>
                  <a:srgbClr val="010101"/>
                </a:solidFill>
                <a:latin typeface="+mj-lt"/>
                <a:cs typeface="Arial"/>
              </a:rPr>
              <a:t>portes</a:t>
            </a:r>
            <a:r>
              <a:rPr sz="1050" b="1" spc="50" dirty="0" smtClean="0">
                <a:solidFill>
                  <a:srgbClr val="010101"/>
                </a:solidFill>
                <a:latin typeface="+mj-lt"/>
                <a:cs typeface="Arial"/>
              </a:rPr>
              <a:t> </a:t>
            </a:r>
            <a:r>
              <a:rPr sz="1050" b="1" spc="25" dirty="0" smtClean="0">
                <a:solidFill>
                  <a:srgbClr val="010101"/>
                </a:solidFill>
                <a:latin typeface="+mj-lt"/>
                <a:cs typeface="Arial"/>
              </a:rPr>
              <a:t>de</a:t>
            </a:r>
            <a:r>
              <a:rPr lang="fr-FR" sz="1050" b="1" spc="25" dirty="0" smtClean="0">
                <a:solidFill>
                  <a:srgbClr val="010101"/>
                </a:solidFill>
                <a:latin typeface="+mj-lt"/>
                <a:cs typeface="Arial"/>
              </a:rPr>
              <a:t> la </a:t>
            </a:r>
            <a:r>
              <a:rPr lang="fr-FR" sz="1050" b="1" spc="25" dirty="0" err="1" smtClean="0">
                <a:solidFill>
                  <a:srgbClr val="010101"/>
                </a:solidFill>
                <a:latin typeface="+mj-lt"/>
                <a:cs typeface="Arial"/>
              </a:rPr>
              <a:t>investigación</a:t>
            </a:r>
            <a:r>
              <a:rPr lang="fr-FR" sz="1050" b="1" spc="25" dirty="0" smtClean="0">
                <a:solidFill>
                  <a:srgbClr val="010101"/>
                </a:solidFill>
                <a:latin typeface="+mj-lt"/>
                <a:cs typeface="Arial"/>
              </a:rPr>
              <a:t> </a:t>
            </a:r>
            <a:endParaRPr sz="1050" b="1" dirty="0">
              <a:latin typeface="+mj-lt"/>
              <a:cs typeface="Arial"/>
            </a:endParaRPr>
          </a:p>
        </p:txBody>
      </p:sp>
      <p:sp>
        <p:nvSpPr>
          <p:cNvPr id="12" name="CuadroTexto 11"/>
          <p:cNvSpPr txBox="1"/>
          <p:nvPr/>
        </p:nvSpPr>
        <p:spPr>
          <a:xfrm>
            <a:off x="1864246" y="1807287"/>
            <a:ext cx="4835553" cy="503279"/>
          </a:xfrm>
          <a:prstGeom prst="rect">
            <a:avLst/>
          </a:prstGeom>
          <a:noFill/>
        </p:spPr>
        <p:txBody>
          <a:bodyPr wrap="square" rtlCol="0">
            <a:spAutoFit/>
          </a:bodyPr>
          <a:lstStyle/>
          <a:p>
            <a:pPr marL="268605" marR="6350" indent="493395">
              <a:lnSpc>
                <a:spcPts val="840"/>
              </a:lnSpc>
              <a:spcBef>
                <a:spcPts val="65"/>
              </a:spcBef>
              <a:spcAft>
                <a:spcPts val="400"/>
              </a:spcAft>
            </a:pPr>
            <a:r>
              <a:rPr lang="es-ES" sz="900" spc="20" dirty="0">
                <a:solidFill>
                  <a:srgbClr val="010101"/>
                </a:solidFill>
                <a:latin typeface="Arial"/>
                <a:cs typeface="Arial"/>
              </a:rPr>
              <a:t>Doctorado en </a:t>
            </a:r>
            <a:r>
              <a:rPr lang="es-ES" sz="900" spc="20" dirty="0" smtClean="0">
                <a:solidFill>
                  <a:srgbClr val="010101"/>
                </a:solidFill>
                <a:latin typeface="Arial"/>
                <a:cs typeface="Arial"/>
              </a:rPr>
              <a:t>Psicología. Facultad </a:t>
            </a:r>
            <a:r>
              <a:rPr lang="es-ES" sz="900" spc="20" dirty="0">
                <a:solidFill>
                  <a:srgbClr val="010101"/>
                </a:solidFill>
                <a:latin typeface="Arial"/>
                <a:cs typeface="Arial"/>
              </a:rPr>
              <a:t>de </a:t>
            </a:r>
            <a:r>
              <a:rPr lang="es-ES" sz="900" spc="20" dirty="0" smtClean="0">
                <a:solidFill>
                  <a:srgbClr val="010101"/>
                </a:solidFill>
                <a:latin typeface="Arial"/>
                <a:cs typeface="Arial"/>
              </a:rPr>
              <a:t>Psicología. UNC</a:t>
            </a:r>
            <a:endParaRPr lang="es-ES" sz="900" spc="20" dirty="0">
              <a:solidFill>
                <a:srgbClr val="010101"/>
              </a:solidFill>
              <a:latin typeface="Arial"/>
              <a:cs typeface="Arial"/>
            </a:endParaRPr>
          </a:p>
          <a:p>
            <a:pPr marL="783590">
              <a:lnSpc>
                <a:spcPts val="810"/>
              </a:lnSpc>
              <a:spcAft>
                <a:spcPts val="400"/>
              </a:spcAft>
            </a:pPr>
            <a:r>
              <a:rPr lang="es-ES" sz="900" spc="20" dirty="0" smtClean="0">
                <a:solidFill>
                  <a:srgbClr val="010101"/>
                </a:solidFill>
                <a:latin typeface="Arial"/>
                <a:cs typeface="Arial"/>
              </a:rPr>
              <a:t>Autor: Julieta </a:t>
            </a:r>
            <a:r>
              <a:rPr lang="es-ES" sz="900" spc="20" dirty="0">
                <a:solidFill>
                  <a:srgbClr val="010101"/>
                </a:solidFill>
                <a:latin typeface="Arial"/>
                <a:cs typeface="Arial"/>
              </a:rPr>
              <a:t>María </a:t>
            </a:r>
            <a:r>
              <a:rPr lang="es-ES" sz="900" spc="20" dirty="0" smtClean="0">
                <a:solidFill>
                  <a:srgbClr val="010101"/>
                </a:solidFill>
                <a:latin typeface="Arial"/>
                <a:cs typeface="Arial"/>
              </a:rPr>
              <a:t>Zapata</a:t>
            </a:r>
            <a:endParaRPr lang="es-ES" sz="900" spc="20" dirty="0">
              <a:solidFill>
                <a:srgbClr val="010101"/>
              </a:solidFill>
              <a:latin typeface="Arial"/>
              <a:cs typeface="Arial"/>
            </a:endParaRPr>
          </a:p>
          <a:p>
            <a:pPr marL="783590">
              <a:lnSpc>
                <a:spcPts val="810"/>
              </a:lnSpc>
              <a:spcAft>
                <a:spcPts val="400"/>
              </a:spcAft>
            </a:pPr>
            <a:r>
              <a:rPr lang="es-ES" sz="900" spc="20" dirty="0" smtClean="0">
                <a:solidFill>
                  <a:srgbClr val="010101"/>
                </a:solidFill>
                <a:latin typeface="Arial"/>
                <a:cs typeface="Arial"/>
              </a:rPr>
              <a:t>Directores: </a:t>
            </a:r>
            <a:r>
              <a:rPr lang="es-ES" sz="900" spc="20" dirty="0">
                <a:solidFill>
                  <a:srgbClr val="010101"/>
                </a:solidFill>
                <a:latin typeface="Arial"/>
                <a:cs typeface="Arial"/>
              </a:rPr>
              <a:t>Aarón </a:t>
            </a:r>
            <a:r>
              <a:rPr lang="es-ES" sz="900" spc="20" dirty="0" err="1">
                <a:solidFill>
                  <a:srgbClr val="010101"/>
                </a:solidFill>
                <a:latin typeface="Arial"/>
                <a:cs typeface="Arial"/>
              </a:rPr>
              <a:t>Saal</a:t>
            </a:r>
            <a:r>
              <a:rPr lang="es-ES" sz="900" spc="20" dirty="0">
                <a:solidFill>
                  <a:srgbClr val="010101"/>
                </a:solidFill>
                <a:latin typeface="Arial"/>
                <a:cs typeface="Arial"/>
              </a:rPr>
              <a:t> – Ahumada José. </a:t>
            </a:r>
          </a:p>
        </p:txBody>
      </p:sp>
      <p:pic>
        <p:nvPicPr>
          <p:cNvPr id="14" name="Imagen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7061" y="1814292"/>
            <a:ext cx="481990" cy="481990"/>
          </a:xfrm>
          <a:prstGeom prst="roundRect">
            <a:avLst>
              <a:gd name="adj" fmla="val 8594"/>
            </a:avLst>
          </a:prstGeom>
          <a:solidFill>
            <a:srgbClr val="FFFFFF">
              <a:shade val="85000"/>
            </a:srgbClr>
          </a:solidFill>
          <a:ln w="9525">
            <a:solidFill>
              <a:schemeClr val="tx1"/>
            </a:solidFill>
          </a:ln>
          <a:effectLst>
            <a:reflection blurRad="12700" stA="38000" endPos="28000" dist="5000" dir="5400000" sy="-100000" algn="bl" rotWithShape="0"/>
          </a:effectLst>
        </p:spPr>
      </p:pic>
      <p:pic>
        <p:nvPicPr>
          <p:cNvPr id="15" name="Imagen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90616" y="1814057"/>
            <a:ext cx="468434" cy="468434"/>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19" name="CuadroTexto 18"/>
          <p:cNvSpPr txBox="1"/>
          <p:nvPr/>
        </p:nvSpPr>
        <p:spPr>
          <a:xfrm>
            <a:off x="882650" y="8707536"/>
            <a:ext cx="5767513" cy="1631216"/>
          </a:xfrm>
          <a:prstGeom prst="rect">
            <a:avLst/>
          </a:prstGeom>
          <a:noFill/>
        </p:spPr>
        <p:txBody>
          <a:bodyPr wrap="square" rtlCol="0">
            <a:spAutoFit/>
          </a:bodyPr>
          <a:lstStyle/>
          <a:p>
            <a:pPr algn="just"/>
            <a:r>
              <a:rPr lang="es-AR" sz="1000" dirty="0"/>
              <a:t>Se considera que la presenta investigación implicaría una gran contribución en el desarrollo de la psicología como ciencia. La toma de decisiones es un proceso psicológico básico en el que nos vemos involucrados diariamente y cuyos resultados nos llevan a estados más o menos favorables. Los afectos tienen una participación central en la toma de decisiones, de modo que gran parte de los problemas en el proceso de decisión se vinculan a dificultades en la interacción afectivo–cognitiva. En este sentido, una aproximación al modo en que se relacionan afectos y cognición permite una mayor comprensión de la relación mente – </a:t>
            </a:r>
            <a:r>
              <a:rPr lang="es-AR" sz="1000" dirty="0" smtClean="0"/>
              <a:t>cuerpo </a:t>
            </a:r>
            <a:r>
              <a:rPr lang="es-AR" sz="1000" dirty="0"/>
              <a:t>en general, y </a:t>
            </a:r>
            <a:r>
              <a:rPr lang="es-AR" sz="1000" dirty="0" smtClean="0"/>
              <a:t>del proceso de </a:t>
            </a:r>
            <a:r>
              <a:rPr lang="es-AR" sz="1000" dirty="0"/>
              <a:t>toma de </a:t>
            </a:r>
            <a:r>
              <a:rPr lang="es-AR" sz="1000" dirty="0" smtClean="0"/>
              <a:t>decisiones </a:t>
            </a:r>
            <a:r>
              <a:rPr lang="es-AR" sz="1000" dirty="0"/>
              <a:t>en particular, tanto en casos normales como patológicos. Por otro lado, este proyecto permitiría una mayor comprensión de la emoción como un proceso psicológico básico que participa en el origen y desarrollo de diferentes enfermedades mentales. </a:t>
            </a:r>
            <a:endParaRPr lang="fr-FR" sz="1000" dirty="0"/>
          </a:p>
          <a:p>
            <a:pPr algn="just"/>
            <a:r>
              <a:rPr lang="es-AR" sz="1000" b="1" dirty="0"/>
              <a:t> </a:t>
            </a:r>
            <a:endParaRPr lang="fr-FR" sz="1000" dirty="0"/>
          </a:p>
        </p:txBody>
      </p:sp>
      <p:pic>
        <p:nvPicPr>
          <p:cNvPr id="20" name="Imagen 1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22574" y="2679700"/>
            <a:ext cx="2743200" cy="2055491"/>
          </a:xfrm>
          <a:prstGeom prst="rect">
            <a:avLst/>
          </a:prstGeom>
          <a:ln>
            <a:noFill/>
          </a:ln>
          <a:effectLst>
            <a:softEdge rad="112500"/>
          </a:effectLst>
        </p:spPr>
      </p:pic>
      <p:sp>
        <p:nvSpPr>
          <p:cNvPr id="21" name="Rectángulo 20"/>
          <p:cNvSpPr/>
          <p:nvPr/>
        </p:nvSpPr>
        <p:spPr>
          <a:xfrm>
            <a:off x="797061" y="2527453"/>
            <a:ext cx="2905910" cy="287329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s-AR" sz="1000" dirty="0" smtClean="0">
              <a:solidFill>
                <a:schemeClr val="tx1"/>
              </a:solidFill>
              <a:latin typeface="Bahnschrift Light SemiCondensed" panose="020B0502040204020203" pitchFamily="34" charset="0"/>
            </a:endParaRPr>
          </a:p>
          <a:p>
            <a:pPr algn="just">
              <a:spcAft>
                <a:spcPts val="100"/>
              </a:spcAft>
            </a:pPr>
            <a:endParaRPr lang="es-AR" sz="1000" dirty="0" smtClean="0">
              <a:solidFill>
                <a:schemeClr val="tx1"/>
              </a:solidFill>
            </a:endParaRPr>
          </a:p>
          <a:p>
            <a:pPr algn="just">
              <a:spcAft>
                <a:spcPts val="100"/>
              </a:spcAft>
            </a:pPr>
            <a:r>
              <a:rPr lang="es-AR" sz="1000" dirty="0" smtClean="0">
                <a:solidFill>
                  <a:schemeClr val="tx1"/>
                </a:solidFill>
              </a:rPr>
              <a:t>El proyecto de investigación pretende desarrollar </a:t>
            </a:r>
            <a:r>
              <a:rPr lang="es-AR" sz="1000" b="1" dirty="0" smtClean="0">
                <a:solidFill>
                  <a:schemeClr val="tx1"/>
                </a:solidFill>
              </a:rPr>
              <a:t>un modelo explicativo que dé cuenta del modo en que interactúan</a:t>
            </a:r>
            <a:r>
              <a:rPr lang="es-AR" sz="1000" dirty="0" smtClean="0">
                <a:solidFill>
                  <a:schemeClr val="tx1"/>
                </a:solidFill>
              </a:rPr>
              <a:t> </a:t>
            </a:r>
            <a:r>
              <a:rPr lang="es-AR" sz="1000" b="1" dirty="0" smtClean="0">
                <a:solidFill>
                  <a:schemeClr val="accent2"/>
                </a:solidFill>
              </a:rPr>
              <a:t>afectos</a:t>
            </a:r>
            <a:r>
              <a:rPr lang="es-AR" sz="1000" dirty="0" smtClean="0"/>
              <a:t> </a:t>
            </a:r>
            <a:r>
              <a:rPr lang="es-AR" sz="1000" dirty="0" smtClean="0">
                <a:solidFill>
                  <a:schemeClr val="tx1"/>
                </a:solidFill>
              </a:rPr>
              <a:t>y</a:t>
            </a:r>
            <a:r>
              <a:rPr lang="es-AR" sz="1000" dirty="0" smtClean="0"/>
              <a:t> </a:t>
            </a:r>
            <a:r>
              <a:rPr lang="es-AR" sz="1000" b="1" dirty="0" smtClean="0">
                <a:solidFill>
                  <a:schemeClr val="accent1"/>
                </a:solidFill>
              </a:rPr>
              <a:t>cognición</a:t>
            </a:r>
            <a:r>
              <a:rPr lang="es-AR" sz="1000" dirty="0" smtClean="0"/>
              <a:t> </a:t>
            </a:r>
            <a:r>
              <a:rPr lang="es-AR" sz="1000" dirty="0" smtClean="0">
                <a:solidFill>
                  <a:schemeClr val="tx1"/>
                </a:solidFill>
              </a:rPr>
              <a:t>en el proceso de toma de decisión mediante el análisis de casos patológicos</a:t>
            </a:r>
            <a:r>
              <a:rPr lang="fr-FR" sz="1000" dirty="0" smtClean="0">
                <a:solidFill>
                  <a:schemeClr val="tx1"/>
                </a:solidFill>
              </a:rPr>
              <a:t>. </a:t>
            </a:r>
            <a:r>
              <a:rPr lang="fr-FR" sz="1000" dirty="0" err="1" smtClean="0">
                <a:solidFill>
                  <a:schemeClr val="tx1"/>
                </a:solidFill>
              </a:rPr>
              <a:t>Particularmente</a:t>
            </a:r>
            <a:r>
              <a:rPr lang="fr-FR" sz="1000" dirty="0" smtClean="0">
                <a:solidFill>
                  <a:schemeClr val="tx1"/>
                </a:solidFill>
              </a:rPr>
              <a:t> </a:t>
            </a:r>
            <a:r>
              <a:rPr lang="fr-FR" sz="1000" dirty="0" err="1" smtClean="0">
                <a:solidFill>
                  <a:schemeClr val="tx1"/>
                </a:solidFill>
              </a:rPr>
              <a:t>trastornos</a:t>
            </a:r>
            <a:r>
              <a:rPr lang="fr-FR" sz="1000" dirty="0" smtClean="0">
                <a:solidFill>
                  <a:schemeClr val="tx1"/>
                </a:solidFill>
              </a:rPr>
              <a:t> de </a:t>
            </a:r>
            <a:r>
              <a:rPr lang="fr-FR" sz="1000" dirty="0" err="1" smtClean="0">
                <a:solidFill>
                  <a:schemeClr val="tx1"/>
                </a:solidFill>
              </a:rPr>
              <a:t>ansiedad</a:t>
            </a:r>
            <a:r>
              <a:rPr lang="fr-FR" sz="1000" dirty="0" smtClean="0">
                <a:solidFill>
                  <a:schemeClr val="tx1"/>
                </a:solidFill>
              </a:rPr>
              <a:t> y </a:t>
            </a:r>
            <a:r>
              <a:rPr lang="fr-FR" sz="1000" dirty="0" err="1" smtClean="0">
                <a:solidFill>
                  <a:schemeClr val="tx1"/>
                </a:solidFill>
              </a:rPr>
              <a:t>trastornos</a:t>
            </a:r>
            <a:r>
              <a:rPr lang="fr-FR" sz="1000" dirty="0" smtClean="0">
                <a:solidFill>
                  <a:schemeClr val="tx1"/>
                </a:solidFill>
              </a:rPr>
              <a:t> </a:t>
            </a:r>
            <a:r>
              <a:rPr lang="fr-FR" sz="1000" dirty="0" err="1" smtClean="0">
                <a:solidFill>
                  <a:schemeClr val="tx1"/>
                </a:solidFill>
              </a:rPr>
              <a:t>depresivos</a:t>
            </a:r>
            <a:r>
              <a:rPr lang="fr-FR" sz="1000" dirty="0" smtClean="0">
                <a:solidFill>
                  <a:schemeClr val="tx1"/>
                </a:solidFill>
              </a:rPr>
              <a:t>. </a:t>
            </a:r>
          </a:p>
          <a:p>
            <a:pPr algn="just">
              <a:spcAft>
                <a:spcPts val="100"/>
              </a:spcAft>
            </a:pPr>
            <a:r>
              <a:rPr lang="fr-FR" sz="1000" dirty="0" smtClean="0">
                <a:solidFill>
                  <a:schemeClr val="tx1"/>
                </a:solidFill>
              </a:rPr>
              <a:t>¿De </a:t>
            </a:r>
            <a:r>
              <a:rPr lang="fr-FR" sz="1000" dirty="0" err="1" smtClean="0">
                <a:solidFill>
                  <a:schemeClr val="tx1"/>
                </a:solidFill>
              </a:rPr>
              <a:t>qué</a:t>
            </a:r>
            <a:r>
              <a:rPr lang="fr-FR" sz="1000" dirty="0" smtClean="0">
                <a:solidFill>
                  <a:schemeClr val="tx1"/>
                </a:solidFill>
              </a:rPr>
              <a:t> </a:t>
            </a:r>
            <a:r>
              <a:rPr lang="fr-FR" sz="1000" dirty="0" err="1" smtClean="0">
                <a:solidFill>
                  <a:schemeClr val="tx1"/>
                </a:solidFill>
              </a:rPr>
              <a:t>manera</a:t>
            </a:r>
            <a:r>
              <a:rPr lang="fr-FR" sz="1000" dirty="0" smtClean="0">
                <a:solidFill>
                  <a:schemeClr val="tx1"/>
                </a:solidFill>
              </a:rPr>
              <a:t> se </a:t>
            </a:r>
            <a:r>
              <a:rPr lang="fr-FR" sz="1000" dirty="0" err="1" smtClean="0">
                <a:solidFill>
                  <a:schemeClr val="tx1"/>
                </a:solidFill>
              </a:rPr>
              <a:t>relacionan</a:t>
            </a:r>
            <a:r>
              <a:rPr lang="fr-FR" sz="1000" dirty="0" smtClean="0">
                <a:solidFill>
                  <a:schemeClr val="tx1"/>
                </a:solidFill>
              </a:rPr>
              <a:t> </a:t>
            </a:r>
            <a:r>
              <a:rPr lang="fr-FR" sz="1000" dirty="0" err="1" smtClean="0">
                <a:solidFill>
                  <a:schemeClr val="tx1"/>
                </a:solidFill>
              </a:rPr>
              <a:t>procesos</a:t>
            </a:r>
            <a:r>
              <a:rPr lang="fr-FR" sz="1000" dirty="0" smtClean="0">
                <a:solidFill>
                  <a:schemeClr val="tx1"/>
                </a:solidFill>
              </a:rPr>
              <a:t> </a:t>
            </a:r>
            <a:r>
              <a:rPr lang="fr-FR" sz="1000" dirty="0" err="1" smtClean="0">
                <a:solidFill>
                  <a:schemeClr val="tx1"/>
                </a:solidFill>
              </a:rPr>
              <a:t>afectivos</a:t>
            </a:r>
            <a:r>
              <a:rPr lang="fr-FR" sz="1000" dirty="0" smtClean="0">
                <a:solidFill>
                  <a:schemeClr val="tx1"/>
                </a:solidFill>
              </a:rPr>
              <a:t> y </a:t>
            </a:r>
            <a:r>
              <a:rPr lang="fr-FR" sz="1000" dirty="0" err="1" smtClean="0">
                <a:solidFill>
                  <a:schemeClr val="tx1"/>
                </a:solidFill>
              </a:rPr>
              <a:t>cognitivos</a:t>
            </a:r>
            <a:r>
              <a:rPr lang="fr-FR" sz="1000" dirty="0" smtClean="0">
                <a:solidFill>
                  <a:schemeClr val="tx1"/>
                </a:solidFill>
              </a:rPr>
              <a:t> en la toma de </a:t>
            </a:r>
            <a:r>
              <a:rPr lang="fr-FR" sz="1000" dirty="0" err="1" smtClean="0">
                <a:solidFill>
                  <a:schemeClr val="tx1"/>
                </a:solidFill>
              </a:rPr>
              <a:t>decisiones</a:t>
            </a:r>
            <a:r>
              <a:rPr lang="fr-FR" sz="1000" dirty="0" smtClean="0">
                <a:solidFill>
                  <a:schemeClr val="tx1"/>
                </a:solidFill>
              </a:rPr>
              <a:t>?</a:t>
            </a:r>
          </a:p>
          <a:p>
            <a:pPr algn="just">
              <a:spcAft>
                <a:spcPts val="100"/>
              </a:spcAft>
            </a:pPr>
            <a:r>
              <a:rPr lang="es-AR" sz="1000" dirty="0" smtClean="0">
                <a:solidFill>
                  <a:schemeClr val="tx1"/>
                </a:solidFill>
              </a:rPr>
              <a:t>¿Cuáles son las dificultades que presentan los pacientes con trastornos psicopatológicos en la toma de decisiones? </a:t>
            </a:r>
          </a:p>
          <a:p>
            <a:pPr algn="just">
              <a:spcAft>
                <a:spcPts val="100"/>
              </a:spcAft>
            </a:pPr>
            <a:r>
              <a:rPr lang="es-AR" sz="1000" dirty="0" smtClean="0">
                <a:solidFill>
                  <a:schemeClr val="tx1"/>
                </a:solidFill>
              </a:rPr>
              <a:t>¿Han sido contempladas estas dificultades en los modelos sobre toma de decisiones desarrollados hasta el momento? </a:t>
            </a:r>
          </a:p>
          <a:p>
            <a:pPr algn="just">
              <a:spcAft>
                <a:spcPts val="100"/>
              </a:spcAft>
            </a:pPr>
            <a:r>
              <a:rPr lang="es-AR" sz="1000" dirty="0" smtClean="0">
                <a:solidFill>
                  <a:schemeClr val="tx1"/>
                </a:solidFill>
              </a:rPr>
              <a:t>Son algunas de las preguntas que guían la investigación</a:t>
            </a:r>
            <a:endParaRPr lang="fr-FR" sz="1000" dirty="0">
              <a:solidFill>
                <a:schemeClr val="tx1"/>
              </a:solidFill>
            </a:endParaRPr>
          </a:p>
        </p:txBody>
      </p:sp>
      <p:sp>
        <p:nvSpPr>
          <p:cNvPr id="22" name="Rectángulo 21"/>
          <p:cNvSpPr/>
          <p:nvPr/>
        </p:nvSpPr>
        <p:spPr>
          <a:xfrm>
            <a:off x="849762" y="2614219"/>
            <a:ext cx="2776087" cy="22438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b="1" dirty="0" err="1" smtClean="0">
                <a:solidFill>
                  <a:schemeClr val="tx1"/>
                </a:solidFill>
              </a:rPr>
              <a:t>Resumen</a:t>
            </a:r>
            <a:endParaRPr lang="fr-FR" sz="1050" b="1" dirty="0">
              <a:solidFill>
                <a:schemeClr val="tx1"/>
              </a:solidFill>
            </a:endParaRPr>
          </a:p>
        </p:txBody>
      </p:sp>
      <p:sp>
        <p:nvSpPr>
          <p:cNvPr id="23" name="Rectángulo 22"/>
          <p:cNvSpPr/>
          <p:nvPr/>
        </p:nvSpPr>
        <p:spPr>
          <a:xfrm>
            <a:off x="797061" y="5428818"/>
            <a:ext cx="2905910" cy="374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00" b="1"/>
              <a:t>Palabras clave</a:t>
            </a:r>
            <a:r>
              <a:rPr lang="fr-FR" sz="1000"/>
              <a:t>: Toma de decisiones – interacción afectivo – cognitiva – ansiedad – depresión.</a:t>
            </a:r>
            <a:endParaRPr lang="fr-FR" sz="1000" dirty="0"/>
          </a:p>
        </p:txBody>
      </p:sp>
      <p:sp>
        <p:nvSpPr>
          <p:cNvPr id="24" name="Rectángulo 23"/>
          <p:cNvSpPr/>
          <p:nvPr/>
        </p:nvSpPr>
        <p:spPr>
          <a:xfrm>
            <a:off x="797061" y="5908922"/>
            <a:ext cx="2905910" cy="2333378"/>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endParaRPr lang="es-AR" sz="1000" dirty="0" smtClean="0">
              <a:solidFill>
                <a:prstClr val="black"/>
              </a:solidFill>
            </a:endParaRPr>
          </a:p>
          <a:p>
            <a:pPr lvl="0" algn="just"/>
            <a:endParaRPr lang="es-AR" sz="1000" dirty="0" smtClean="0">
              <a:solidFill>
                <a:prstClr val="black"/>
              </a:solidFill>
            </a:endParaRPr>
          </a:p>
          <a:p>
            <a:pPr lvl="0" algn="just"/>
            <a:r>
              <a:rPr lang="es-AR" sz="1000" dirty="0" smtClean="0">
                <a:solidFill>
                  <a:prstClr val="black"/>
                </a:solidFill>
              </a:rPr>
              <a:t>Para </a:t>
            </a:r>
            <a:r>
              <a:rPr lang="es-AR" sz="1000" dirty="0">
                <a:solidFill>
                  <a:prstClr val="black"/>
                </a:solidFill>
              </a:rPr>
              <a:t>responder estas preguntas se propone: </a:t>
            </a:r>
            <a:r>
              <a:rPr lang="es-AR" sz="1000" dirty="0">
                <a:solidFill>
                  <a:srgbClr val="4F81BD"/>
                </a:solidFill>
              </a:rPr>
              <a:t>1)</a:t>
            </a:r>
            <a:r>
              <a:rPr lang="es-AR" sz="1000" dirty="0">
                <a:solidFill>
                  <a:prstClr val="black"/>
                </a:solidFill>
              </a:rPr>
              <a:t> una </a:t>
            </a:r>
            <a:r>
              <a:rPr lang="es-AR" sz="1000" b="1" i="1" dirty="0">
                <a:solidFill>
                  <a:prstClr val="black"/>
                </a:solidFill>
              </a:rPr>
              <a:t>revisión sistemática</a:t>
            </a:r>
            <a:r>
              <a:rPr lang="es-AR" sz="1000" b="1" dirty="0">
                <a:solidFill>
                  <a:prstClr val="black"/>
                </a:solidFill>
              </a:rPr>
              <a:t> </a:t>
            </a:r>
            <a:r>
              <a:rPr lang="es-AR" sz="1000" dirty="0">
                <a:solidFill>
                  <a:prstClr val="black"/>
                </a:solidFill>
              </a:rPr>
              <a:t>de la evidencia teórico/empírica sobre la toma de decisión en trastornos de ansiedad y depresión, </a:t>
            </a:r>
            <a:r>
              <a:rPr lang="es-AR" sz="1000" dirty="0">
                <a:solidFill>
                  <a:srgbClr val="4F81BD"/>
                </a:solidFill>
              </a:rPr>
              <a:t>2)</a:t>
            </a:r>
            <a:r>
              <a:rPr lang="es-AR" sz="1000" dirty="0">
                <a:solidFill>
                  <a:prstClr val="black"/>
                </a:solidFill>
              </a:rPr>
              <a:t> </a:t>
            </a:r>
            <a:r>
              <a:rPr lang="es-AR" sz="1000" i="1" dirty="0">
                <a:solidFill>
                  <a:prstClr val="black"/>
                </a:solidFill>
              </a:rPr>
              <a:t>un </a:t>
            </a:r>
            <a:r>
              <a:rPr lang="es-AR" sz="1000" b="1" i="1" dirty="0">
                <a:solidFill>
                  <a:prstClr val="black"/>
                </a:solidFill>
              </a:rPr>
              <a:t>meta - análisis</a:t>
            </a:r>
            <a:r>
              <a:rPr lang="es-AR" sz="1000" dirty="0">
                <a:solidFill>
                  <a:prstClr val="black"/>
                </a:solidFill>
              </a:rPr>
              <a:t> que permita sintetizar la evidencia,  y </a:t>
            </a:r>
            <a:r>
              <a:rPr lang="es-AR" sz="1000" dirty="0">
                <a:solidFill>
                  <a:srgbClr val="4F81BD"/>
                </a:solidFill>
              </a:rPr>
              <a:t>3)</a:t>
            </a:r>
            <a:r>
              <a:rPr lang="es-AR" sz="1000" b="1" dirty="0">
                <a:solidFill>
                  <a:srgbClr val="4F81BD"/>
                </a:solidFill>
              </a:rPr>
              <a:t> </a:t>
            </a:r>
            <a:r>
              <a:rPr lang="es-AR" sz="1000" dirty="0">
                <a:solidFill>
                  <a:prstClr val="black"/>
                </a:solidFill>
              </a:rPr>
              <a:t>la elaboración de un </a:t>
            </a:r>
            <a:r>
              <a:rPr lang="es-AR" sz="1000" b="1" i="1" dirty="0">
                <a:solidFill>
                  <a:prstClr val="black"/>
                </a:solidFill>
              </a:rPr>
              <a:t>modelo conceptual</a:t>
            </a:r>
            <a:r>
              <a:rPr lang="es-AR" sz="1000" b="1" dirty="0">
                <a:solidFill>
                  <a:prstClr val="black"/>
                </a:solidFill>
              </a:rPr>
              <a:t> </a:t>
            </a:r>
            <a:r>
              <a:rPr lang="es-AR" sz="1000" dirty="0">
                <a:solidFill>
                  <a:prstClr val="black"/>
                </a:solidFill>
              </a:rPr>
              <a:t>que permita describir y explicar los aspectos del proceso de decisión se ven afectados en los casos trastornos seleccionados y en qué medida estas dificultades representan ciertos inconvenientes en la interacción afectivo – cognitiva en el proceso de toma de decisión. </a:t>
            </a:r>
            <a:endParaRPr lang="fr-FR" sz="1000" dirty="0">
              <a:solidFill>
                <a:prstClr val="black"/>
              </a:solidFill>
            </a:endParaRPr>
          </a:p>
          <a:p>
            <a:pPr lvl="0" algn="just"/>
            <a:endParaRPr lang="fr-FR" sz="1000" dirty="0">
              <a:solidFill>
                <a:prstClr val="black"/>
              </a:solidFill>
            </a:endParaRPr>
          </a:p>
        </p:txBody>
      </p:sp>
      <p:sp>
        <p:nvSpPr>
          <p:cNvPr id="25" name="Rectángulo 24"/>
          <p:cNvSpPr/>
          <p:nvPr/>
        </p:nvSpPr>
        <p:spPr>
          <a:xfrm>
            <a:off x="866205" y="5983816"/>
            <a:ext cx="2743200" cy="17419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b="1" dirty="0" err="1" smtClean="0">
                <a:solidFill>
                  <a:schemeClr val="tx1"/>
                </a:solidFill>
                <a:latin typeface="+mj-lt"/>
              </a:rPr>
              <a:t>Metodología</a:t>
            </a:r>
            <a:endParaRPr lang="fr-FR" sz="1050" b="1" dirty="0">
              <a:solidFill>
                <a:schemeClr val="tx1"/>
              </a:solidFill>
              <a:latin typeface="+mj-lt"/>
            </a:endParaRPr>
          </a:p>
        </p:txBody>
      </p:sp>
      <p:sp>
        <p:nvSpPr>
          <p:cNvPr id="26" name="Rectángulo 25"/>
          <p:cNvSpPr/>
          <p:nvPr/>
        </p:nvSpPr>
        <p:spPr>
          <a:xfrm>
            <a:off x="3833579" y="5041900"/>
            <a:ext cx="2875224" cy="320040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AR" sz="1000" dirty="0">
                <a:solidFill>
                  <a:srgbClr val="C00000"/>
                </a:solidFill>
              </a:rPr>
              <a:t>1.</a:t>
            </a:r>
            <a:r>
              <a:rPr lang="es-AR" sz="1000" dirty="0">
                <a:solidFill>
                  <a:prstClr val="black"/>
                </a:solidFill>
              </a:rPr>
              <a:t> Los modelos sobre toma de decisiones desarrollados hasta el momento se centran en aspectos cognitivos del proceso de decisión y resultan insuficientes para dar cuenta del rol del afecto en este proceso.  </a:t>
            </a:r>
          </a:p>
          <a:p>
            <a:pPr lvl="0" algn="just"/>
            <a:r>
              <a:rPr lang="es-AR" sz="1000" dirty="0">
                <a:solidFill>
                  <a:srgbClr val="C00000"/>
                </a:solidFill>
              </a:rPr>
              <a:t>2.</a:t>
            </a:r>
            <a:r>
              <a:rPr lang="es-AR" sz="1000" dirty="0">
                <a:solidFill>
                  <a:prstClr val="black"/>
                </a:solidFill>
              </a:rPr>
              <a:t> La evidencia sobre la toma de decisiones en trastornos patológicos aporta valiosos datos para conocer el modo en que desregulaciones afectivas inciden en el proceso de decisión. </a:t>
            </a:r>
          </a:p>
          <a:p>
            <a:pPr lvl="0" algn="just"/>
            <a:r>
              <a:rPr lang="es-AR" sz="1000" dirty="0">
                <a:solidFill>
                  <a:srgbClr val="C00000"/>
                </a:solidFill>
              </a:rPr>
              <a:t>3</a:t>
            </a:r>
            <a:r>
              <a:rPr lang="es-AR" sz="1000" dirty="0">
                <a:solidFill>
                  <a:prstClr val="black"/>
                </a:solidFill>
              </a:rPr>
              <a:t>. Es factible integrar los principales aportes de los modelos sobre toma de decisión desarrollados hasta el momento y los datos sobre la toma de decisiones en trastornos psicopatológicos para la construcción de un nuevo modelo conceptual que permita explicar la relación afectivo/cognitiva en el proceso de decisión. </a:t>
            </a:r>
            <a:endParaRPr lang="fr-FR" sz="1000" dirty="0">
              <a:solidFill>
                <a:prstClr val="black"/>
              </a:solidFill>
            </a:endParaRPr>
          </a:p>
        </p:txBody>
      </p:sp>
      <p:sp>
        <p:nvSpPr>
          <p:cNvPr id="27" name="CuadroTexto 26"/>
          <p:cNvSpPr txBox="1"/>
          <p:nvPr/>
        </p:nvSpPr>
        <p:spPr>
          <a:xfrm>
            <a:off x="3891961" y="5087973"/>
            <a:ext cx="2773812" cy="253916"/>
          </a:xfrm>
          <a:prstGeom prst="rect">
            <a:avLst/>
          </a:prstGeom>
          <a:solidFill>
            <a:schemeClr val="accent2">
              <a:lumMod val="20000"/>
              <a:lumOff val="80000"/>
            </a:schemeClr>
          </a:solidFill>
        </p:spPr>
        <p:txBody>
          <a:bodyPr wrap="square" rtlCol="0">
            <a:spAutoFit/>
          </a:bodyPr>
          <a:lstStyle/>
          <a:p>
            <a:r>
              <a:rPr lang="fr-FR" sz="1050" b="1" dirty="0" err="1" smtClean="0">
                <a:latin typeface="+mj-lt"/>
              </a:rPr>
              <a:t>Hipótesis</a:t>
            </a:r>
            <a:r>
              <a:rPr lang="fr-FR" sz="1050" b="1" dirty="0" smtClean="0">
                <a:latin typeface="+mj-lt"/>
              </a:rPr>
              <a:t> de </a:t>
            </a:r>
            <a:r>
              <a:rPr lang="fr-FR" sz="1050" b="1" dirty="0" err="1" smtClean="0">
                <a:latin typeface="+mj-lt"/>
              </a:rPr>
              <a:t>trabajo</a:t>
            </a:r>
            <a:endParaRPr lang="fr-FR" sz="1050" b="1" dirty="0">
              <a:latin typeface="+mj-lt"/>
            </a:endParaRPr>
          </a:p>
        </p:txBody>
      </p:sp>
      <p:sp>
        <p:nvSpPr>
          <p:cNvPr id="28" name="CuadroTexto 27"/>
          <p:cNvSpPr txBox="1"/>
          <p:nvPr/>
        </p:nvSpPr>
        <p:spPr>
          <a:xfrm>
            <a:off x="273050" y="958309"/>
            <a:ext cx="4267200" cy="779701"/>
          </a:xfrm>
          <a:prstGeom prst="rect">
            <a:avLst/>
          </a:prstGeom>
          <a:noFill/>
        </p:spPr>
        <p:txBody>
          <a:bodyPr wrap="square" rtlCol="0">
            <a:spAutoFit/>
          </a:bodyPr>
          <a:lstStyle/>
          <a:p>
            <a:pPr marL="768350" marR="5080" indent="-756285" algn="ctr">
              <a:lnSpc>
                <a:spcPts val="1580"/>
              </a:lnSpc>
            </a:pPr>
            <a:r>
              <a:rPr lang="es-AR" sz="1400" dirty="0">
                <a:solidFill>
                  <a:schemeClr val="accent2">
                    <a:lumMod val="75000"/>
                  </a:schemeClr>
                </a:solidFill>
              </a:rPr>
              <a:t>La toma de decisiones en ciertos </a:t>
            </a:r>
            <a:r>
              <a:rPr lang="es-AR" sz="1400" dirty="0" smtClean="0">
                <a:solidFill>
                  <a:schemeClr val="accent2">
                    <a:lumMod val="75000"/>
                  </a:schemeClr>
                </a:solidFill>
              </a:rPr>
              <a:t>trastornos psicopatológicos</a:t>
            </a:r>
            <a:r>
              <a:rPr lang="es-AR" sz="1400" dirty="0">
                <a:solidFill>
                  <a:schemeClr val="accent2">
                    <a:lumMod val="75000"/>
                  </a:schemeClr>
                </a:solidFill>
              </a:rPr>
              <a:t>: </a:t>
            </a:r>
            <a:r>
              <a:rPr lang="es-AR" sz="1400" dirty="0" smtClean="0">
                <a:solidFill>
                  <a:schemeClr val="accent2">
                    <a:lumMod val="75000"/>
                  </a:schemeClr>
                </a:solidFill>
              </a:rPr>
              <a:t>modelos </a:t>
            </a:r>
            <a:r>
              <a:rPr lang="es-AR" sz="1400" dirty="0">
                <a:solidFill>
                  <a:schemeClr val="accent2">
                    <a:lumMod val="75000"/>
                  </a:schemeClr>
                </a:solidFill>
              </a:rPr>
              <a:t>explicativos</a:t>
            </a:r>
            <a:endParaRPr lang="fr-FR" sz="1400" dirty="0">
              <a:solidFill>
                <a:schemeClr val="accent2">
                  <a:lumMod val="75000"/>
                </a:schemeClr>
              </a:solidFill>
            </a:endParaRPr>
          </a:p>
          <a:p>
            <a:endParaRPr lang="fr-F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119</TotalTime>
  <Words>547</Words>
  <Application>Microsoft Office PowerPoint</Application>
  <PresentationFormat>Personalizado</PresentationFormat>
  <Paragraphs>27</Paragraphs>
  <Slides>1</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Bahnschrift Light SemiCondensed</vt:lpstr>
      <vt:lpstr>Calibri</vt:lpstr>
      <vt:lpstr>Times New Roman</vt:lpstr>
      <vt:lpstr>Office Theme</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Online2PDF.com</dc:creator>
  <cp:lastModifiedBy>julieta zapata</cp:lastModifiedBy>
  <cp:revision>13</cp:revision>
  <dcterms:created xsi:type="dcterms:W3CDTF">2020-09-14T14:44:51Z</dcterms:created>
  <dcterms:modified xsi:type="dcterms:W3CDTF">2020-09-14T14:45:09Z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2020-09-14T00:00:00Z</vt:filetime>
  </property>
  <property fmtid="{D5CDD505-2E9C-101B-9397-08002B2CF9AE}" pid="3" name="LastSaved">
    <vt:filetime>2020-09-14T00:00:00Z</vt:filetime>
  </property>
</Properties>
</file>