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5199975" cy="43200638"/>
  <p:notesSz cx="6858000" cy="9144000"/>
  <p:defaultTextStyle>
    <a:defPPr>
      <a:defRPr lang="es-ES"/>
    </a:defPPr>
    <a:lvl1pPr marL="0" algn="l" defTabSz="3283153" rtl="0" eaLnBrk="1" latinLnBrk="0" hangingPunct="1">
      <a:defRPr sz="6463" kern="1200">
        <a:solidFill>
          <a:schemeClr val="tx1"/>
        </a:solidFill>
        <a:latin typeface="+mn-lt"/>
        <a:ea typeface="+mn-ea"/>
        <a:cs typeface="+mn-cs"/>
      </a:defRPr>
    </a:lvl1pPr>
    <a:lvl2pPr marL="1641577" algn="l" defTabSz="3283153" rtl="0" eaLnBrk="1" latinLnBrk="0" hangingPunct="1">
      <a:defRPr sz="6463" kern="1200">
        <a:solidFill>
          <a:schemeClr val="tx1"/>
        </a:solidFill>
        <a:latin typeface="+mn-lt"/>
        <a:ea typeface="+mn-ea"/>
        <a:cs typeface="+mn-cs"/>
      </a:defRPr>
    </a:lvl2pPr>
    <a:lvl3pPr marL="3283153" algn="l" defTabSz="3283153" rtl="0" eaLnBrk="1" latinLnBrk="0" hangingPunct="1">
      <a:defRPr sz="6463" kern="1200">
        <a:solidFill>
          <a:schemeClr val="tx1"/>
        </a:solidFill>
        <a:latin typeface="+mn-lt"/>
        <a:ea typeface="+mn-ea"/>
        <a:cs typeface="+mn-cs"/>
      </a:defRPr>
    </a:lvl3pPr>
    <a:lvl4pPr marL="4924730" algn="l" defTabSz="3283153" rtl="0" eaLnBrk="1" latinLnBrk="0" hangingPunct="1">
      <a:defRPr sz="6463" kern="1200">
        <a:solidFill>
          <a:schemeClr val="tx1"/>
        </a:solidFill>
        <a:latin typeface="+mn-lt"/>
        <a:ea typeface="+mn-ea"/>
        <a:cs typeface="+mn-cs"/>
      </a:defRPr>
    </a:lvl4pPr>
    <a:lvl5pPr marL="6566306" algn="l" defTabSz="3283153" rtl="0" eaLnBrk="1" latinLnBrk="0" hangingPunct="1">
      <a:defRPr sz="6463" kern="1200">
        <a:solidFill>
          <a:schemeClr val="tx1"/>
        </a:solidFill>
        <a:latin typeface="+mn-lt"/>
        <a:ea typeface="+mn-ea"/>
        <a:cs typeface="+mn-cs"/>
      </a:defRPr>
    </a:lvl5pPr>
    <a:lvl6pPr marL="8207883" algn="l" defTabSz="3283153" rtl="0" eaLnBrk="1" latinLnBrk="0" hangingPunct="1">
      <a:defRPr sz="6463" kern="1200">
        <a:solidFill>
          <a:schemeClr val="tx1"/>
        </a:solidFill>
        <a:latin typeface="+mn-lt"/>
        <a:ea typeface="+mn-ea"/>
        <a:cs typeface="+mn-cs"/>
      </a:defRPr>
    </a:lvl6pPr>
    <a:lvl7pPr marL="9849460" algn="l" defTabSz="3283153" rtl="0" eaLnBrk="1" latinLnBrk="0" hangingPunct="1">
      <a:defRPr sz="6463" kern="1200">
        <a:solidFill>
          <a:schemeClr val="tx1"/>
        </a:solidFill>
        <a:latin typeface="+mn-lt"/>
        <a:ea typeface="+mn-ea"/>
        <a:cs typeface="+mn-cs"/>
      </a:defRPr>
    </a:lvl7pPr>
    <a:lvl8pPr marL="11491036" algn="l" defTabSz="3283153" rtl="0" eaLnBrk="1" latinLnBrk="0" hangingPunct="1">
      <a:defRPr sz="6463" kern="1200">
        <a:solidFill>
          <a:schemeClr val="tx1"/>
        </a:solidFill>
        <a:latin typeface="+mn-lt"/>
        <a:ea typeface="+mn-ea"/>
        <a:cs typeface="+mn-cs"/>
      </a:defRPr>
    </a:lvl8pPr>
    <a:lvl9pPr marL="13132613" algn="l" defTabSz="3283153" rtl="0" eaLnBrk="1" latinLnBrk="0" hangingPunct="1">
      <a:defRPr sz="6463"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30" d="100"/>
          <a:sy n="30" d="100"/>
        </p:scale>
        <p:origin x="-942" y="108"/>
      </p:cViewPr>
      <p:guideLst>
        <p:guide orient="horz" pos="13606"/>
        <p:guide pos="793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889998" y="7070108"/>
            <a:ext cx="21419979" cy="15040222"/>
          </a:xfrm>
        </p:spPr>
        <p:txBody>
          <a:bodyPr anchor="b"/>
          <a:lstStyle>
            <a:lvl1pPr algn="ctr">
              <a:defRPr sz="16535"/>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3149997" y="22690338"/>
            <a:ext cx="18899981" cy="10430151"/>
          </a:xfrm>
        </p:spPr>
        <p:txBody>
          <a:bodyPr/>
          <a:lstStyle>
            <a:lvl1pPr marL="0" indent="0" algn="ctr">
              <a:buNone/>
              <a:defRPr sz="6614"/>
            </a:lvl1pPr>
            <a:lvl2pPr marL="1259997" indent="0" algn="ctr">
              <a:buNone/>
              <a:defRPr sz="5512"/>
            </a:lvl2pPr>
            <a:lvl3pPr marL="2519995" indent="0" algn="ctr">
              <a:buNone/>
              <a:defRPr sz="4961"/>
            </a:lvl3pPr>
            <a:lvl4pPr marL="3779992" indent="0" algn="ctr">
              <a:buNone/>
              <a:defRPr sz="4409"/>
            </a:lvl4pPr>
            <a:lvl5pPr marL="5039990" indent="0" algn="ctr">
              <a:buNone/>
              <a:defRPr sz="4409"/>
            </a:lvl5pPr>
            <a:lvl6pPr marL="6299987" indent="0" algn="ctr">
              <a:buNone/>
              <a:defRPr sz="4409"/>
            </a:lvl6pPr>
            <a:lvl7pPr marL="7559985" indent="0" algn="ctr">
              <a:buNone/>
              <a:defRPr sz="4409"/>
            </a:lvl7pPr>
            <a:lvl8pPr marL="8819982" indent="0" algn="ctr">
              <a:buNone/>
              <a:defRPr sz="4409"/>
            </a:lvl8pPr>
            <a:lvl9pPr marL="10079980" indent="0" algn="ctr">
              <a:buNone/>
              <a:defRPr sz="4409"/>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5B43B1B4-F441-46D3-9E00-99A1A73147F3}" type="datetimeFigureOut">
              <a:rPr lang="es-ES" smtClean="0"/>
              <a:t>07/09/2020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D55569C-FDF6-4C52-BD69-A7697082E6C2}" type="slidenum">
              <a:rPr lang="es-ES" smtClean="0"/>
              <a:t>‹Nº›</a:t>
            </a:fld>
            <a:endParaRPr lang="es-ES"/>
          </a:p>
        </p:txBody>
      </p:sp>
    </p:spTree>
    <p:extLst>
      <p:ext uri="{BB962C8B-B14F-4D97-AF65-F5344CB8AC3E}">
        <p14:creationId xmlns:p14="http://schemas.microsoft.com/office/powerpoint/2010/main" val="772585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B43B1B4-F441-46D3-9E00-99A1A73147F3}" type="datetimeFigureOut">
              <a:rPr lang="es-ES" smtClean="0"/>
              <a:t>07/09/2020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D55569C-FDF6-4C52-BD69-A7697082E6C2}" type="slidenum">
              <a:rPr lang="es-ES" smtClean="0"/>
              <a:t>‹Nº›</a:t>
            </a:fld>
            <a:endParaRPr lang="es-ES"/>
          </a:p>
        </p:txBody>
      </p:sp>
    </p:spTree>
    <p:extLst>
      <p:ext uri="{BB962C8B-B14F-4D97-AF65-F5344CB8AC3E}">
        <p14:creationId xmlns:p14="http://schemas.microsoft.com/office/powerpoint/2010/main" val="399271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8033733" y="2300034"/>
            <a:ext cx="5433745" cy="36610544"/>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732500" y="2300034"/>
            <a:ext cx="15986234" cy="36610544"/>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B43B1B4-F441-46D3-9E00-99A1A73147F3}" type="datetimeFigureOut">
              <a:rPr lang="es-ES" smtClean="0"/>
              <a:t>07/09/2020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D55569C-FDF6-4C52-BD69-A7697082E6C2}" type="slidenum">
              <a:rPr lang="es-ES" smtClean="0"/>
              <a:t>‹Nº›</a:t>
            </a:fld>
            <a:endParaRPr lang="es-ES"/>
          </a:p>
        </p:txBody>
      </p:sp>
    </p:spTree>
    <p:extLst>
      <p:ext uri="{BB962C8B-B14F-4D97-AF65-F5344CB8AC3E}">
        <p14:creationId xmlns:p14="http://schemas.microsoft.com/office/powerpoint/2010/main" val="1441994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B43B1B4-F441-46D3-9E00-99A1A73147F3}" type="datetimeFigureOut">
              <a:rPr lang="es-ES" smtClean="0"/>
              <a:t>07/09/2020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D55569C-FDF6-4C52-BD69-A7697082E6C2}" type="slidenum">
              <a:rPr lang="es-ES" smtClean="0"/>
              <a:t>‹Nº›</a:t>
            </a:fld>
            <a:endParaRPr lang="es-ES"/>
          </a:p>
        </p:txBody>
      </p:sp>
    </p:spTree>
    <p:extLst>
      <p:ext uri="{BB962C8B-B14F-4D97-AF65-F5344CB8AC3E}">
        <p14:creationId xmlns:p14="http://schemas.microsoft.com/office/powerpoint/2010/main" val="1739344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719375" y="10770172"/>
            <a:ext cx="21734978" cy="17970262"/>
          </a:xfrm>
        </p:spPr>
        <p:txBody>
          <a:bodyPr anchor="b"/>
          <a:lstStyle>
            <a:lvl1pPr>
              <a:defRPr sz="16535"/>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719375" y="28910440"/>
            <a:ext cx="21734978" cy="9450136"/>
          </a:xfrm>
        </p:spPr>
        <p:txBody>
          <a:bodyPr/>
          <a:lstStyle>
            <a:lvl1pPr marL="0" indent="0">
              <a:buNone/>
              <a:defRPr sz="6614">
                <a:solidFill>
                  <a:schemeClr val="tx1"/>
                </a:solidFill>
              </a:defRPr>
            </a:lvl1pPr>
            <a:lvl2pPr marL="1259997" indent="0">
              <a:buNone/>
              <a:defRPr sz="5512">
                <a:solidFill>
                  <a:schemeClr val="tx1">
                    <a:tint val="75000"/>
                  </a:schemeClr>
                </a:solidFill>
              </a:defRPr>
            </a:lvl2pPr>
            <a:lvl3pPr marL="2519995" indent="0">
              <a:buNone/>
              <a:defRPr sz="4961">
                <a:solidFill>
                  <a:schemeClr val="tx1">
                    <a:tint val="75000"/>
                  </a:schemeClr>
                </a:solidFill>
              </a:defRPr>
            </a:lvl3pPr>
            <a:lvl4pPr marL="3779992" indent="0">
              <a:buNone/>
              <a:defRPr sz="4409">
                <a:solidFill>
                  <a:schemeClr val="tx1">
                    <a:tint val="75000"/>
                  </a:schemeClr>
                </a:solidFill>
              </a:defRPr>
            </a:lvl4pPr>
            <a:lvl5pPr marL="5039990" indent="0">
              <a:buNone/>
              <a:defRPr sz="4409">
                <a:solidFill>
                  <a:schemeClr val="tx1">
                    <a:tint val="75000"/>
                  </a:schemeClr>
                </a:solidFill>
              </a:defRPr>
            </a:lvl5pPr>
            <a:lvl6pPr marL="6299987" indent="0">
              <a:buNone/>
              <a:defRPr sz="4409">
                <a:solidFill>
                  <a:schemeClr val="tx1">
                    <a:tint val="75000"/>
                  </a:schemeClr>
                </a:solidFill>
              </a:defRPr>
            </a:lvl6pPr>
            <a:lvl7pPr marL="7559985" indent="0">
              <a:buNone/>
              <a:defRPr sz="4409">
                <a:solidFill>
                  <a:schemeClr val="tx1">
                    <a:tint val="75000"/>
                  </a:schemeClr>
                </a:solidFill>
              </a:defRPr>
            </a:lvl7pPr>
            <a:lvl8pPr marL="8819982" indent="0">
              <a:buNone/>
              <a:defRPr sz="4409">
                <a:solidFill>
                  <a:schemeClr val="tx1">
                    <a:tint val="75000"/>
                  </a:schemeClr>
                </a:solidFill>
              </a:defRPr>
            </a:lvl8pPr>
            <a:lvl9pPr marL="10079980" indent="0">
              <a:buNone/>
              <a:defRPr sz="4409">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5B43B1B4-F441-46D3-9E00-99A1A73147F3}" type="datetimeFigureOut">
              <a:rPr lang="es-ES" smtClean="0"/>
              <a:t>07/09/2020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D55569C-FDF6-4C52-BD69-A7697082E6C2}" type="slidenum">
              <a:rPr lang="es-ES" smtClean="0"/>
              <a:t>‹Nº›</a:t>
            </a:fld>
            <a:endParaRPr lang="es-ES"/>
          </a:p>
        </p:txBody>
      </p:sp>
    </p:spTree>
    <p:extLst>
      <p:ext uri="{BB962C8B-B14F-4D97-AF65-F5344CB8AC3E}">
        <p14:creationId xmlns:p14="http://schemas.microsoft.com/office/powerpoint/2010/main" val="4057377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732498" y="11500170"/>
            <a:ext cx="10709989" cy="2741040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12757488" y="11500170"/>
            <a:ext cx="10709989" cy="2741040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5B43B1B4-F441-46D3-9E00-99A1A73147F3}" type="datetimeFigureOut">
              <a:rPr lang="es-ES" smtClean="0"/>
              <a:t>07/09/2020</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D55569C-FDF6-4C52-BD69-A7697082E6C2}" type="slidenum">
              <a:rPr lang="es-ES" smtClean="0"/>
              <a:t>‹Nº›</a:t>
            </a:fld>
            <a:endParaRPr lang="es-ES"/>
          </a:p>
        </p:txBody>
      </p:sp>
    </p:spTree>
    <p:extLst>
      <p:ext uri="{BB962C8B-B14F-4D97-AF65-F5344CB8AC3E}">
        <p14:creationId xmlns:p14="http://schemas.microsoft.com/office/powerpoint/2010/main" val="2604944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735781" y="2300044"/>
            <a:ext cx="21734978" cy="8350126"/>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735783" y="10590160"/>
            <a:ext cx="10660769" cy="5190073"/>
          </a:xfrm>
        </p:spPr>
        <p:txBody>
          <a:bodyPr anchor="b"/>
          <a:lstStyle>
            <a:lvl1pPr marL="0" indent="0">
              <a:buNone/>
              <a:defRPr sz="6614" b="1"/>
            </a:lvl1pPr>
            <a:lvl2pPr marL="1259997" indent="0">
              <a:buNone/>
              <a:defRPr sz="5512" b="1"/>
            </a:lvl2pPr>
            <a:lvl3pPr marL="2519995" indent="0">
              <a:buNone/>
              <a:defRPr sz="4961" b="1"/>
            </a:lvl3pPr>
            <a:lvl4pPr marL="3779992" indent="0">
              <a:buNone/>
              <a:defRPr sz="4409" b="1"/>
            </a:lvl4pPr>
            <a:lvl5pPr marL="5039990" indent="0">
              <a:buNone/>
              <a:defRPr sz="4409" b="1"/>
            </a:lvl5pPr>
            <a:lvl6pPr marL="6299987" indent="0">
              <a:buNone/>
              <a:defRPr sz="4409" b="1"/>
            </a:lvl6pPr>
            <a:lvl7pPr marL="7559985" indent="0">
              <a:buNone/>
              <a:defRPr sz="4409" b="1"/>
            </a:lvl7pPr>
            <a:lvl8pPr marL="8819982" indent="0">
              <a:buNone/>
              <a:defRPr sz="4409" b="1"/>
            </a:lvl8pPr>
            <a:lvl9pPr marL="10079980" indent="0">
              <a:buNone/>
              <a:defRPr sz="4409" b="1"/>
            </a:lvl9pPr>
          </a:lstStyle>
          <a:p>
            <a:pPr lvl="0"/>
            <a:r>
              <a:rPr lang="es-ES" smtClean="0"/>
              <a:t>Editar el estilo de texto del patrón</a:t>
            </a:r>
          </a:p>
        </p:txBody>
      </p:sp>
      <p:sp>
        <p:nvSpPr>
          <p:cNvPr id="4" name="Content Placeholder 3"/>
          <p:cNvSpPr>
            <a:spLocks noGrp="1"/>
          </p:cNvSpPr>
          <p:nvPr>
            <p:ph sz="half" idx="2"/>
          </p:nvPr>
        </p:nvSpPr>
        <p:spPr>
          <a:xfrm>
            <a:off x="1735783" y="15780233"/>
            <a:ext cx="10660769" cy="23210346"/>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12757489" y="10590160"/>
            <a:ext cx="10713272" cy="5190073"/>
          </a:xfrm>
        </p:spPr>
        <p:txBody>
          <a:bodyPr anchor="b"/>
          <a:lstStyle>
            <a:lvl1pPr marL="0" indent="0">
              <a:buNone/>
              <a:defRPr sz="6614" b="1"/>
            </a:lvl1pPr>
            <a:lvl2pPr marL="1259997" indent="0">
              <a:buNone/>
              <a:defRPr sz="5512" b="1"/>
            </a:lvl2pPr>
            <a:lvl3pPr marL="2519995" indent="0">
              <a:buNone/>
              <a:defRPr sz="4961" b="1"/>
            </a:lvl3pPr>
            <a:lvl4pPr marL="3779992" indent="0">
              <a:buNone/>
              <a:defRPr sz="4409" b="1"/>
            </a:lvl4pPr>
            <a:lvl5pPr marL="5039990" indent="0">
              <a:buNone/>
              <a:defRPr sz="4409" b="1"/>
            </a:lvl5pPr>
            <a:lvl6pPr marL="6299987" indent="0">
              <a:buNone/>
              <a:defRPr sz="4409" b="1"/>
            </a:lvl6pPr>
            <a:lvl7pPr marL="7559985" indent="0">
              <a:buNone/>
              <a:defRPr sz="4409" b="1"/>
            </a:lvl7pPr>
            <a:lvl8pPr marL="8819982" indent="0">
              <a:buNone/>
              <a:defRPr sz="4409" b="1"/>
            </a:lvl8pPr>
            <a:lvl9pPr marL="10079980" indent="0">
              <a:buNone/>
              <a:defRPr sz="4409" b="1"/>
            </a:lvl9pPr>
          </a:lstStyle>
          <a:p>
            <a:pPr lvl="0"/>
            <a:r>
              <a:rPr lang="es-ES" smtClean="0"/>
              <a:t>Editar el estilo de texto del patrón</a:t>
            </a:r>
          </a:p>
        </p:txBody>
      </p:sp>
      <p:sp>
        <p:nvSpPr>
          <p:cNvPr id="6" name="Content Placeholder 5"/>
          <p:cNvSpPr>
            <a:spLocks noGrp="1"/>
          </p:cNvSpPr>
          <p:nvPr>
            <p:ph sz="quarter" idx="4"/>
          </p:nvPr>
        </p:nvSpPr>
        <p:spPr>
          <a:xfrm>
            <a:off x="12757489" y="15780233"/>
            <a:ext cx="10713272" cy="23210346"/>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5B43B1B4-F441-46D3-9E00-99A1A73147F3}" type="datetimeFigureOut">
              <a:rPr lang="es-ES" smtClean="0"/>
              <a:t>07/09/2020</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1D55569C-FDF6-4C52-BD69-A7697082E6C2}" type="slidenum">
              <a:rPr lang="es-ES" smtClean="0"/>
              <a:t>‹Nº›</a:t>
            </a:fld>
            <a:endParaRPr lang="es-ES"/>
          </a:p>
        </p:txBody>
      </p:sp>
    </p:spTree>
    <p:extLst>
      <p:ext uri="{BB962C8B-B14F-4D97-AF65-F5344CB8AC3E}">
        <p14:creationId xmlns:p14="http://schemas.microsoft.com/office/powerpoint/2010/main" val="2672411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5B43B1B4-F441-46D3-9E00-99A1A73147F3}" type="datetimeFigureOut">
              <a:rPr lang="es-ES" smtClean="0"/>
              <a:t>07/09/2020</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1D55569C-FDF6-4C52-BD69-A7697082E6C2}" type="slidenum">
              <a:rPr lang="es-ES" smtClean="0"/>
              <a:t>‹Nº›</a:t>
            </a:fld>
            <a:endParaRPr lang="es-ES"/>
          </a:p>
        </p:txBody>
      </p:sp>
    </p:spTree>
    <p:extLst>
      <p:ext uri="{BB962C8B-B14F-4D97-AF65-F5344CB8AC3E}">
        <p14:creationId xmlns:p14="http://schemas.microsoft.com/office/powerpoint/2010/main" val="700831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43B1B4-F441-46D3-9E00-99A1A73147F3}" type="datetimeFigureOut">
              <a:rPr lang="es-ES" smtClean="0"/>
              <a:t>07/09/2020</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1D55569C-FDF6-4C52-BD69-A7697082E6C2}" type="slidenum">
              <a:rPr lang="es-ES" smtClean="0"/>
              <a:t>‹Nº›</a:t>
            </a:fld>
            <a:endParaRPr lang="es-ES"/>
          </a:p>
        </p:txBody>
      </p:sp>
    </p:spTree>
    <p:extLst>
      <p:ext uri="{BB962C8B-B14F-4D97-AF65-F5344CB8AC3E}">
        <p14:creationId xmlns:p14="http://schemas.microsoft.com/office/powerpoint/2010/main" val="3398226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735780" y="2880042"/>
            <a:ext cx="8127648" cy="10080149"/>
          </a:xfrm>
        </p:spPr>
        <p:txBody>
          <a:bodyPr anchor="b"/>
          <a:lstStyle>
            <a:lvl1pPr>
              <a:defRPr sz="8819"/>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10713272" y="6220102"/>
            <a:ext cx="12757487" cy="30700453"/>
          </a:xfrm>
        </p:spPr>
        <p:txBody>
          <a:bodyPr/>
          <a:lstStyle>
            <a:lvl1pPr>
              <a:defRPr sz="8819"/>
            </a:lvl1pPr>
            <a:lvl2pPr>
              <a:defRPr sz="7717"/>
            </a:lvl2pPr>
            <a:lvl3pPr>
              <a:defRPr sz="6614"/>
            </a:lvl3pPr>
            <a:lvl4pPr>
              <a:defRPr sz="5512"/>
            </a:lvl4pPr>
            <a:lvl5pPr>
              <a:defRPr sz="5512"/>
            </a:lvl5pPr>
            <a:lvl6pPr>
              <a:defRPr sz="5512"/>
            </a:lvl6pPr>
            <a:lvl7pPr>
              <a:defRPr sz="5512"/>
            </a:lvl7pPr>
            <a:lvl8pPr>
              <a:defRPr sz="5512"/>
            </a:lvl8pPr>
            <a:lvl9pPr>
              <a:defRPr sz="5512"/>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735780" y="12960191"/>
            <a:ext cx="8127648" cy="24010358"/>
          </a:xfrm>
        </p:spPr>
        <p:txBody>
          <a:bodyPr/>
          <a:lstStyle>
            <a:lvl1pPr marL="0" indent="0">
              <a:buNone/>
              <a:defRPr sz="4409"/>
            </a:lvl1pPr>
            <a:lvl2pPr marL="1259997" indent="0">
              <a:buNone/>
              <a:defRPr sz="3858"/>
            </a:lvl2pPr>
            <a:lvl3pPr marL="2519995" indent="0">
              <a:buNone/>
              <a:defRPr sz="3307"/>
            </a:lvl3pPr>
            <a:lvl4pPr marL="3779992" indent="0">
              <a:buNone/>
              <a:defRPr sz="2756"/>
            </a:lvl4pPr>
            <a:lvl5pPr marL="5039990" indent="0">
              <a:buNone/>
              <a:defRPr sz="2756"/>
            </a:lvl5pPr>
            <a:lvl6pPr marL="6299987" indent="0">
              <a:buNone/>
              <a:defRPr sz="2756"/>
            </a:lvl6pPr>
            <a:lvl7pPr marL="7559985" indent="0">
              <a:buNone/>
              <a:defRPr sz="2756"/>
            </a:lvl7pPr>
            <a:lvl8pPr marL="8819982" indent="0">
              <a:buNone/>
              <a:defRPr sz="2756"/>
            </a:lvl8pPr>
            <a:lvl9pPr marL="10079980" indent="0">
              <a:buNone/>
              <a:defRPr sz="2756"/>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5B43B1B4-F441-46D3-9E00-99A1A73147F3}" type="datetimeFigureOut">
              <a:rPr lang="es-ES" smtClean="0"/>
              <a:t>07/09/2020</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D55569C-FDF6-4C52-BD69-A7697082E6C2}" type="slidenum">
              <a:rPr lang="es-ES" smtClean="0"/>
              <a:t>‹Nº›</a:t>
            </a:fld>
            <a:endParaRPr lang="es-ES"/>
          </a:p>
        </p:txBody>
      </p:sp>
    </p:spTree>
    <p:extLst>
      <p:ext uri="{BB962C8B-B14F-4D97-AF65-F5344CB8AC3E}">
        <p14:creationId xmlns:p14="http://schemas.microsoft.com/office/powerpoint/2010/main" val="3293092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735780" y="2880042"/>
            <a:ext cx="8127648" cy="10080149"/>
          </a:xfrm>
        </p:spPr>
        <p:txBody>
          <a:bodyPr anchor="b"/>
          <a:lstStyle>
            <a:lvl1pPr>
              <a:defRPr sz="8819"/>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0713272" y="6220102"/>
            <a:ext cx="12757487" cy="30700453"/>
          </a:xfrm>
        </p:spPr>
        <p:txBody>
          <a:bodyPr anchor="t"/>
          <a:lstStyle>
            <a:lvl1pPr marL="0" indent="0">
              <a:buNone/>
              <a:defRPr sz="8819"/>
            </a:lvl1pPr>
            <a:lvl2pPr marL="1259997" indent="0">
              <a:buNone/>
              <a:defRPr sz="7717"/>
            </a:lvl2pPr>
            <a:lvl3pPr marL="2519995" indent="0">
              <a:buNone/>
              <a:defRPr sz="6614"/>
            </a:lvl3pPr>
            <a:lvl4pPr marL="3779992" indent="0">
              <a:buNone/>
              <a:defRPr sz="5512"/>
            </a:lvl4pPr>
            <a:lvl5pPr marL="5039990" indent="0">
              <a:buNone/>
              <a:defRPr sz="5512"/>
            </a:lvl5pPr>
            <a:lvl6pPr marL="6299987" indent="0">
              <a:buNone/>
              <a:defRPr sz="5512"/>
            </a:lvl6pPr>
            <a:lvl7pPr marL="7559985" indent="0">
              <a:buNone/>
              <a:defRPr sz="5512"/>
            </a:lvl7pPr>
            <a:lvl8pPr marL="8819982" indent="0">
              <a:buNone/>
              <a:defRPr sz="5512"/>
            </a:lvl8pPr>
            <a:lvl9pPr marL="10079980" indent="0">
              <a:buNone/>
              <a:defRPr sz="5512"/>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735780" y="12960191"/>
            <a:ext cx="8127648" cy="24010358"/>
          </a:xfrm>
        </p:spPr>
        <p:txBody>
          <a:bodyPr/>
          <a:lstStyle>
            <a:lvl1pPr marL="0" indent="0">
              <a:buNone/>
              <a:defRPr sz="4409"/>
            </a:lvl1pPr>
            <a:lvl2pPr marL="1259997" indent="0">
              <a:buNone/>
              <a:defRPr sz="3858"/>
            </a:lvl2pPr>
            <a:lvl3pPr marL="2519995" indent="0">
              <a:buNone/>
              <a:defRPr sz="3307"/>
            </a:lvl3pPr>
            <a:lvl4pPr marL="3779992" indent="0">
              <a:buNone/>
              <a:defRPr sz="2756"/>
            </a:lvl4pPr>
            <a:lvl5pPr marL="5039990" indent="0">
              <a:buNone/>
              <a:defRPr sz="2756"/>
            </a:lvl5pPr>
            <a:lvl6pPr marL="6299987" indent="0">
              <a:buNone/>
              <a:defRPr sz="2756"/>
            </a:lvl6pPr>
            <a:lvl7pPr marL="7559985" indent="0">
              <a:buNone/>
              <a:defRPr sz="2756"/>
            </a:lvl7pPr>
            <a:lvl8pPr marL="8819982" indent="0">
              <a:buNone/>
              <a:defRPr sz="2756"/>
            </a:lvl8pPr>
            <a:lvl9pPr marL="10079980" indent="0">
              <a:buNone/>
              <a:defRPr sz="2756"/>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5B43B1B4-F441-46D3-9E00-99A1A73147F3}" type="datetimeFigureOut">
              <a:rPr lang="es-ES" smtClean="0"/>
              <a:t>07/09/2020</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D55569C-FDF6-4C52-BD69-A7697082E6C2}" type="slidenum">
              <a:rPr lang="es-ES" smtClean="0"/>
              <a:t>‹Nº›</a:t>
            </a:fld>
            <a:endParaRPr lang="es-ES"/>
          </a:p>
        </p:txBody>
      </p:sp>
    </p:spTree>
    <p:extLst>
      <p:ext uri="{BB962C8B-B14F-4D97-AF65-F5344CB8AC3E}">
        <p14:creationId xmlns:p14="http://schemas.microsoft.com/office/powerpoint/2010/main" val="1726391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732499" y="2300044"/>
            <a:ext cx="21734978" cy="8350126"/>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732499" y="11500170"/>
            <a:ext cx="21734978" cy="2741040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732498" y="40040601"/>
            <a:ext cx="5669994" cy="2300034"/>
          </a:xfrm>
          <a:prstGeom prst="rect">
            <a:avLst/>
          </a:prstGeom>
        </p:spPr>
        <p:txBody>
          <a:bodyPr vert="horz" lIns="91440" tIns="45720" rIns="91440" bIns="45720" rtlCol="0" anchor="ctr"/>
          <a:lstStyle>
            <a:lvl1pPr algn="l">
              <a:defRPr sz="3307">
                <a:solidFill>
                  <a:schemeClr val="tx1">
                    <a:tint val="75000"/>
                  </a:schemeClr>
                </a:solidFill>
              </a:defRPr>
            </a:lvl1pPr>
          </a:lstStyle>
          <a:p>
            <a:fld id="{5B43B1B4-F441-46D3-9E00-99A1A73147F3}" type="datetimeFigureOut">
              <a:rPr lang="es-ES" smtClean="0"/>
              <a:t>07/09/2020</a:t>
            </a:fld>
            <a:endParaRPr lang="es-ES"/>
          </a:p>
        </p:txBody>
      </p:sp>
      <p:sp>
        <p:nvSpPr>
          <p:cNvPr id="5" name="Footer Placeholder 4"/>
          <p:cNvSpPr>
            <a:spLocks noGrp="1"/>
          </p:cNvSpPr>
          <p:nvPr>
            <p:ph type="ftr" sz="quarter" idx="3"/>
          </p:nvPr>
        </p:nvSpPr>
        <p:spPr>
          <a:xfrm>
            <a:off x="8347492" y="40040601"/>
            <a:ext cx="8504992" cy="2300034"/>
          </a:xfrm>
          <a:prstGeom prst="rect">
            <a:avLst/>
          </a:prstGeom>
        </p:spPr>
        <p:txBody>
          <a:bodyPr vert="horz" lIns="91440" tIns="45720" rIns="91440" bIns="45720" rtlCol="0" anchor="ctr"/>
          <a:lstStyle>
            <a:lvl1pPr algn="ctr">
              <a:defRPr sz="3307">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17797483" y="40040601"/>
            <a:ext cx="5669994" cy="2300034"/>
          </a:xfrm>
          <a:prstGeom prst="rect">
            <a:avLst/>
          </a:prstGeom>
        </p:spPr>
        <p:txBody>
          <a:bodyPr vert="horz" lIns="91440" tIns="45720" rIns="91440" bIns="45720" rtlCol="0" anchor="ctr"/>
          <a:lstStyle>
            <a:lvl1pPr algn="r">
              <a:defRPr sz="3307">
                <a:solidFill>
                  <a:schemeClr val="tx1">
                    <a:tint val="75000"/>
                  </a:schemeClr>
                </a:solidFill>
              </a:defRPr>
            </a:lvl1pPr>
          </a:lstStyle>
          <a:p>
            <a:fld id="{1D55569C-FDF6-4C52-BD69-A7697082E6C2}" type="slidenum">
              <a:rPr lang="es-ES" smtClean="0"/>
              <a:t>‹Nº›</a:t>
            </a:fld>
            <a:endParaRPr lang="es-ES"/>
          </a:p>
        </p:txBody>
      </p:sp>
    </p:spTree>
    <p:extLst>
      <p:ext uri="{BB962C8B-B14F-4D97-AF65-F5344CB8AC3E}">
        <p14:creationId xmlns:p14="http://schemas.microsoft.com/office/powerpoint/2010/main" val="13007862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519995" rtl="0" eaLnBrk="1" latinLnBrk="0" hangingPunct="1">
        <a:lnSpc>
          <a:spcPct val="90000"/>
        </a:lnSpc>
        <a:spcBef>
          <a:spcPct val="0"/>
        </a:spcBef>
        <a:buNone/>
        <a:defRPr sz="12126" kern="1200">
          <a:solidFill>
            <a:schemeClr val="tx1"/>
          </a:solidFill>
          <a:latin typeface="+mj-lt"/>
          <a:ea typeface="+mj-ea"/>
          <a:cs typeface="+mj-cs"/>
        </a:defRPr>
      </a:lvl1pPr>
    </p:titleStyle>
    <p:bodyStyle>
      <a:lvl1pPr marL="629999" indent="-629999" algn="l" defTabSz="2519995" rtl="0" eaLnBrk="1" latinLnBrk="0" hangingPunct="1">
        <a:lnSpc>
          <a:spcPct val="90000"/>
        </a:lnSpc>
        <a:spcBef>
          <a:spcPts val="2756"/>
        </a:spcBef>
        <a:buFont typeface="Arial" panose="020B0604020202020204" pitchFamily="34" charset="0"/>
        <a:buChar char="•"/>
        <a:defRPr sz="7717" kern="1200">
          <a:solidFill>
            <a:schemeClr val="tx1"/>
          </a:solidFill>
          <a:latin typeface="+mn-lt"/>
          <a:ea typeface="+mn-ea"/>
          <a:cs typeface="+mn-cs"/>
        </a:defRPr>
      </a:lvl1pPr>
      <a:lvl2pPr marL="1889996" indent="-629999" algn="l" defTabSz="2519995" rtl="0" eaLnBrk="1" latinLnBrk="0" hangingPunct="1">
        <a:lnSpc>
          <a:spcPct val="90000"/>
        </a:lnSpc>
        <a:spcBef>
          <a:spcPts val="1378"/>
        </a:spcBef>
        <a:buFont typeface="Arial" panose="020B0604020202020204" pitchFamily="34" charset="0"/>
        <a:buChar char="•"/>
        <a:defRPr sz="6614" kern="1200">
          <a:solidFill>
            <a:schemeClr val="tx1"/>
          </a:solidFill>
          <a:latin typeface="+mn-lt"/>
          <a:ea typeface="+mn-ea"/>
          <a:cs typeface="+mn-cs"/>
        </a:defRPr>
      </a:lvl2pPr>
      <a:lvl3pPr marL="3149994" indent="-629999" algn="l" defTabSz="2519995" rtl="0" eaLnBrk="1" latinLnBrk="0" hangingPunct="1">
        <a:lnSpc>
          <a:spcPct val="90000"/>
        </a:lnSpc>
        <a:spcBef>
          <a:spcPts val="1378"/>
        </a:spcBef>
        <a:buFont typeface="Arial" panose="020B0604020202020204" pitchFamily="34" charset="0"/>
        <a:buChar char="•"/>
        <a:defRPr sz="5512" kern="1200">
          <a:solidFill>
            <a:schemeClr val="tx1"/>
          </a:solidFill>
          <a:latin typeface="+mn-lt"/>
          <a:ea typeface="+mn-ea"/>
          <a:cs typeface="+mn-cs"/>
        </a:defRPr>
      </a:lvl3pPr>
      <a:lvl4pPr marL="4409991"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4pPr>
      <a:lvl5pPr marL="5669989"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5pPr>
      <a:lvl6pPr marL="6929986"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6pPr>
      <a:lvl7pPr marL="8189984"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7pPr>
      <a:lvl8pPr marL="9449981"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8pPr>
      <a:lvl9pPr marL="10709979" indent="-629999" algn="l" defTabSz="2519995" rtl="0" eaLnBrk="1" latinLnBrk="0" hangingPunct="1">
        <a:lnSpc>
          <a:spcPct val="90000"/>
        </a:lnSpc>
        <a:spcBef>
          <a:spcPts val="1378"/>
        </a:spcBef>
        <a:buFont typeface="Arial" panose="020B0604020202020204" pitchFamily="34" charset="0"/>
        <a:buChar char="•"/>
        <a:defRPr sz="4961" kern="1200">
          <a:solidFill>
            <a:schemeClr val="tx1"/>
          </a:solidFill>
          <a:latin typeface="+mn-lt"/>
          <a:ea typeface="+mn-ea"/>
          <a:cs typeface="+mn-cs"/>
        </a:defRPr>
      </a:lvl9pPr>
    </p:bodyStyle>
    <p:otherStyle>
      <a:defPPr>
        <a:defRPr lang="en-US"/>
      </a:defPPr>
      <a:lvl1pPr marL="0" algn="l" defTabSz="2519995" rtl="0" eaLnBrk="1" latinLnBrk="0" hangingPunct="1">
        <a:defRPr sz="4961" kern="1200">
          <a:solidFill>
            <a:schemeClr val="tx1"/>
          </a:solidFill>
          <a:latin typeface="+mn-lt"/>
          <a:ea typeface="+mn-ea"/>
          <a:cs typeface="+mn-cs"/>
        </a:defRPr>
      </a:lvl1pPr>
      <a:lvl2pPr marL="1259997" algn="l" defTabSz="2519995" rtl="0" eaLnBrk="1" latinLnBrk="0" hangingPunct="1">
        <a:defRPr sz="4961" kern="1200">
          <a:solidFill>
            <a:schemeClr val="tx1"/>
          </a:solidFill>
          <a:latin typeface="+mn-lt"/>
          <a:ea typeface="+mn-ea"/>
          <a:cs typeface="+mn-cs"/>
        </a:defRPr>
      </a:lvl2pPr>
      <a:lvl3pPr marL="2519995" algn="l" defTabSz="2519995" rtl="0" eaLnBrk="1" latinLnBrk="0" hangingPunct="1">
        <a:defRPr sz="4961" kern="1200">
          <a:solidFill>
            <a:schemeClr val="tx1"/>
          </a:solidFill>
          <a:latin typeface="+mn-lt"/>
          <a:ea typeface="+mn-ea"/>
          <a:cs typeface="+mn-cs"/>
        </a:defRPr>
      </a:lvl3pPr>
      <a:lvl4pPr marL="3779992" algn="l" defTabSz="2519995" rtl="0" eaLnBrk="1" latinLnBrk="0" hangingPunct="1">
        <a:defRPr sz="4961" kern="1200">
          <a:solidFill>
            <a:schemeClr val="tx1"/>
          </a:solidFill>
          <a:latin typeface="+mn-lt"/>
          <a:ea typeface="+mn-ea"/>
          <a:cs typeface="+mn-cs"/>
        </a:defRPr>
      </a:lvl4pPr>
      <a:lvl5pPr marL="5039990" algn="l" defTabSz="2519995" rtl="0" eaLnBrk="1" latinLnBrk="0" hangingPunct="1">
        <a:defRPr sz="4961" kern="1200">
          <a:solidFill>
            <a:schemeClr val="tx1"/>
          </a:solidFill>
          <a:latin typeface="+mn-lt"/>
          <a:ea typeface="+mn-ea"/>
          <a:cs typeface="+mn-cs"/>
        </a:defRPr>
      </a:lvl5pPr>
      <a:lvl6pPr marL="6299987" algn="l" defTabSz="2519995" rtl="0" eaLnBrk="1" latinLnBrk="0" hangingPunct="1">
        <a:defRPr sz="4961" kern="1200">
          <a:solidFill>
            <a:schemeClr val="tx1"/>
          </a:solidFill>
          <a:latin typeface="+mn-lt"/>
          <a:ea typeface="+mn-ea"/>
          <a:cs typeface="+mn-cs"/>
        </a:defRPr>
      </a:lvl6pPr>
      <a:lvl7pPr marL="7559985" algn="l" defTabSz="2519995" rtl="0" eaLnBrk="1" latinLnBrk="0" hangingPunct="1">
        <a:defRPr sz="4961" kern="1200">
          <a:solidFill>
            <a:schemeClr val="tx1"/>
          </a:solidFill>
          <a:latin typeface="+mn-lt"/>
          <a:ea typeface="+mn-ea"/>
          <a:cs typeface="+mn-cs"/>
        </a:defRPr>
      </a:lvl7pPr>
      <a:lvl8pPr marL="8819982" algn="l" defTabSz="2519995" rtl="0" eaLnBrk="1" latinLnBrk="0" hangingPunct="1">
        <a:defRPr sz="4961" kern="1200">
          <a:solidFill>
            <a:schemeClr val="tx1"/>
          </a:solidFill>
          <a:latin typeface="+mn-lt"/>
          <a:ea typeface="+mn-ea"/>
          <a:cs typeface="+mn-cs"/>
        </a:defRPr>
      </a:lvl8pPr>
      <a:lvl9pPr marL="10079980" algn="l" defTabSz="2519995" rtl="0" eaLnBrk="1" latinLnBrk="0" hangingPunct="1">
        <a:defRPr sz="496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a:grpSpLocks noChangeAspect="1"/>
          </p:cNvGrpSpPr>
          <p:nvPr/>
        </p:nvGrpSpPr>
        <p:grpSpPr bwMode="auto">
          <a:xfrm>
            <a:off x="-2529" y="0"/>
            <a:ext cx="25199975" cy="43181452"/>
            <a:chOff x="0" y="3"/>
            <a:chExt cx="3697" cy="6335"/>
          </a:xfrm>
        </p:grpSpPr>
        <p:sp>
          <p:nvSpPr>
            <p:cNvPr id="7" name="Rectangle 5"/>
            <p:cNvSpPr>
              <a:spLocks noChangeArrowheads="1"/>
            </p:cNvSpPr>
            <p:nvPr/>
          </p:nvSpPr>
          <p:spPr bwMode="auto">
            <a:xfrm>
              <a:off x="33" y="593"/>
              <a:ext cx="2313" cy="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s-ES" sz="5500" i="0" u="none" strike="noStrike" cap="none" normalizeH="0" baseline="0" dirty="0" smtClean="0">
                  <a:ln>
                    <a:noFill/>
                  </a:ln>
                  <a:solidFill>
                    <a:srgbClr val="000000"/>
                  </a:solidFill>
                  <a:effectLst/>
                  <a:latin typeface="Franklin Gothic Medium" panose="020B0603020102020204" pitchFamily="34" charset="0"/>
                </a:rPr>
                <a:t>MIEDO Y MEDIOS: </a:t>
              </a:r>
              <a:r>
                <a:rPr kumimoji="0" lang="es-ES" altLang="es-ES" sz="5500" b="0" i="0" u="none" strike="noStrike" cap="none" normalizeH="0" baseline="0" dirty="0" smtClean="0">
                  <a:ln>
                    <a:noFill/>
                  </a:ln>
                  <a:solidFill>
                    <a:srgbClr val="000000"/>
                  </a:solidFill>
                  <a:effectLst/>
                  <a:latin typeface="Franklin Gothic Medium" panose="020B0603020102020204" pitchFamily="34" charset="0"/>
                </a:rPr>
                <a:t>VENEZUELA</a:t>
              </a:r>
              <a:r>
                <a:rPr kumimoji="0" lang="es-ES" altLang="es-ES" sz="5500" b="0" i="0" u="none" strike="noStrike" cap="none" normalizeH="0" dirty="0" smtClean="0">
                  <a:ln>
                    <a:noFill/>
                  </a:ln>
                  <a:solidFill>
                    <a:srgbClr val="000000"/>
                  </a:solidFill>
                  <a:effectLst/>
                  <a:latin typeface="Franklin Gothic Medium" panose="020B0603020102020204" pitchFamily="34" charset="0"/>
                </a:rPr>
                <a:t> Y ESTADOS</a:t>
              </a:r>
              <a:endParaRPr kumimoji="0" lang="es-ES" altLang="es-ES" sz="5500" b="0" i="0" u="none" strike="noStrike" cap="none" normalizeH="0" baseline="0" dirty="0" smtClean="0">
                <a:ln>
                  <a:noFill/>
                </a:ln>
                <a:solidFill>
                  <a:schemeClr val="tx1"/>
                </a:solidFill>
                <a:effectLst/>
              </a:endParaRPr>
            </a:p>
          </p:txBody>
        </p:sp>
        <p:sp>
          <p:nvSpPr>
            <p:cNvPr id="15" name="Rectangle 13"/>
            <p:cNvSpPr>
              <a:spLocks noChangeArrowheads="1"/>
            </p:cNvSpPr>
            <p:nvPr/>
          </p:nvSpPr>
          <p:spPr bwMode="auto">
            <a:xfrm>
              <a:off x="176" y="219"/>
              <a:ext cx="2006"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6000" b="0" i="0" u="none" strike="noStrike" cap="none" normalizeH="0" baseline="0" dirty="0" smtClean="0">
                  <a:ln>
                    <a:noFill/>
                  </a:ln>
                  <a:solidFill>
                    <a:srgbClr val="000000"/>
                  </a:solidFill>
                  <a:effectLst/>
                  <a:latin typeface="Franklin Gothic Medium" panose="020B0603020102020204" pitchFamily="34" charset="0"/>
                </a:rPr>
                <a:t>Jornadas Virtuales de Becarios y Becarias</a:t>
              </a:r>
              <a:endParaRPr kumimoji="0" lang="es-ES" altLang="es-ES" sz="6000" b="0" i="0" u="none" strike="noStrike" cap="none" normalizeH="0" baseline="0" dirty="0" smtClean="0">
                <a:ln>
                  <a:noFill/>
                </a:ln>
                <a:solidFill>
                  <a:schemeClr val="tx1"/>
                </a:solidFill>
                <a:effectLst/>
              </a:endParaRPr>
            </a:p>
          </p:txBody>
        </p:sp>
        <p:sp>
          <p:nvSpPr>
            <p:cNvPr id="16" name="Rectangle 14"/>
            <p:cNvSpPr>
              <a:spLocks noChangeArrowheads="1"/>
            </p:cNvSpPr>
            <p:nvPr/>
          </p:nvSpPr>
          <p:spPr bwMode="auto">
            <a:xfrm>
              <a:off x="508" y="359"/>
              <a:ext cx="1353" cy="1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4000" b="0" i="0" u="none" strike="noStrike" cap="none" normalizeH="0" baseline="0" dirty="0" smtClean="0">
                  <a:ln>
                    <a:noFill/>
                  </a:ln>
                  <a:solidFill>
                    <a:srgbClr val="000000"/>
                  </a:solidFill>
                  <a:effectLst/>
                  <a:latin typeface="Franklin Gothic Medium" panose="020B0603020102020204" pitchFamily="34" charset="0"/>
                </a:rPr>
                <a:t>"Desafíos y perspectivas en la producción</a:t>
              </a:r>
              <a:r>
                <a:rPr kumimoji="0" lang="es-ES" altLang="es-ES" sz="4000" b="0" i="0" u="none" strike="noStrike" cap="none" normalizeH="0" dirty="0" smtClean="0">
                  <a:ln>
                    <a:noFill/>
                  </a:ln>
                  <a:solidFill>
                    <a:srgbClr val="000000"/>
                  </a:solidFill>
                  <a:effectLst/>
                  <a:latin typeface="Franklin Gothic Medium" panose="020B0603020102020204" pitchFamily="34" charset="0"/>
                </a:rPr>
                <a:t> </a:t>
              </a:r>
            </a:p>
            <a:p>
              <a:pPr lvl="0" defTabSz="914400"/>
              <a:r>
                <a:rPr kumimoji="0" lang="es-ES" altLang="es-ES" sz="4000" b="0" i="0" u="none" strike="noStrike" cap="none" normalizeH="0" dirty="0" smtClean="0">
                  <a:ln>
                    <a:noFill/>
                  </a:ln>
                  <a:solidFill>
                    <a:srgbClr val="000000"/>
                  </a:solidFill>
                  <a:effectLst/>
                  <a:latin typeface="Franklin Gothic Medium" panose="020B0603020102020204" pitchFamily="34" charset="0"/>
                </a:rPr>
                <a:t>de conocimiento en contextos de crisis</a:t>
              </a:r>
              <a:r>
                <a:rPr kumimoji="0" lang="es-ES" altLang="es-ES" sz="4000" b="0" i="0" u="none" strike="noStrike" cap="none" normalizeH="0" baseline="0" dirty="0" smtClean="0">
                  <a:ln>
                    <a:noFill/>
                  </a:ln>
                  <a:solidFill>
                    <a:srgbClr val="000000"/>
                  </a:solidFill>
                  <a:effectLst/>
                  <a:latin typeface="Franklin Gothic Medium" panose="020B0603020102020204" pitchFamily="34" charset="0"/>
                </a:rPr>
                <a:t>"</a:t>
              </a:r>
              <a:endParaRPr kumimoji="0" lang="es-ES" altLang="es-ES" sz="4000" b="0" i="0" u="none" strike="noStrike" cap="none" normalizeH="0" baseline="0" dirty="0" smtClean="0">
                <a:ln>
                  <a:noFill/>
                </a:ln>
                <a:solidFill>
                  <a:schemeClr val="tx1"/>
                </a:solidFill>
                <a:effectLst/>
              </a:endParaRPr>
            </a:p>
          </p:txBody>
        </p:sp>
        <p:sp>
          <p:nvSpPr>
            <p:cNvPr id="31" name="Rectangle 29"/>
            <p:cNvSpPr>
              <a:spLocks noChangeArrowheads="1"/>
            </p:cNvSpPr>
            <p:nvPr/>
          </p:nvSpPr>
          <p:spPr bwMode="auto">
            <a:xfrm>
              <a:off x="73" y="730"/>
              <a:ext cx="2213" cy="1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ES" altLang="es-ES" sz="5500" b="0" i="0" u="none" strike="noStrike" cap="none" normalizeH="0" baseline="0" dirty="0" smtClean="0">
                  <a:ln>
                    <a:noFill/>
                  </a:ln>
                  <a:solidFill>
                    <a:srgbClr val="000000"/>
                  </a:solidFill>
                  <a:effectLst/>
                  <a:latin typeface="Franklin Gothic Medium" panose="020B0603020102020204" pitchFamily="34" charset="0"/>
                </a:rPr>
                <a:t>UNIDOS EN LA CULTURA</a:t>
              </a:r>
              <a:r>
                <a:rPr kumimoji="0" lang="es-ES" altLang="es-ES" sz="5500" b="0" i="0" u="none" strike="noStrike" cap="none" normalizeH="0" dirty="0" smtClean="0">
                  <a:ln>
                    <a:noFill/>
                  </a:ln>
                  <a:solidFill>
                    <a:srgbClr val="000000"/>
                  </a:solidFill>
                  <a:effectLst/>
                  <a:latin typeface="Franklin Gothic Medium" panose="020B0603020102020204" pitchFamily="34" charset="0"/>
                </a:rPr>
                <a:t> DEL MIEDO (2002-2018)</a:t>
              </a:r>
              <a:endParaRPr kumimoji="0" lang="es-ES" altLang="es-ES" sz="5500" b="0" i="0" u="none" strike="noStrike" cap="none" normalizeH="0" baseline="0" dirty="0" smtClean="0">
                <a:ln>
                  <a:noFill/>
                </a:ln>
                <a:solidFill>
                  <a:schemeClr val="tx1"/>
                </a:solidFill>
                <a:effectLst/>
              </a:endParaRPr>
            </a:p>
          </p:txBody>
        </p:sp>
        <p:sp>
          <p:nvSpPr>
            <p:cNvPr id="38" name="Rectangle 36"/>
            <p:cNvSpPr>
              <a:spLocks noChangeArrowheads="1"/>
            </p:cNvSpPr>
            <p:nvPr/>
          </p:nvSpPr>
          <p:spPr bwMode="auto">
            <a:xfrm>
              <a:off x="1939" y="1086"/>
              <a:ext cx="1650"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s-ES" altLang="es-ES" sz="2800" b="0" i="0" u="none" strike="noStrike" cap="none" normalizeH="0" baseline="0" dirty="0" smtClean="0">
                  <a:ln>
                    <a:noFill/>
                  </a:ln>
                  <a:solidFill>
                    <a:srgbClr val="000000"/>
                  </a:solidFill>
                  <a:effectLst/>
                  <a:latin typeface="Franklin Gothic Medium" panose="020B0603020102020204" pitchFamily="34" charset="0"/>
                </a:rPr>
                <a:t>Centro de Estudios Avanzados (CEA) – Facultad de Ciencias Sociales (FCS)</a:t>
              </a:r>
              <a:endParaRPr kumimoji="0" lang="es-ES" altLang="es-ES" sz="2800" b="0" i="0" u="none" strike="noStrike" cap="none" normalizeH="0" baseline="0" dirty="0" smtClean="0">
                <a:ln>
                  <a:noFill/>
                </a:ln>
                <a:solidFill>
                  <a:schemeClr val="tx1"/>
                </a:solidFill>
                <a:effectLst/>
              </a:endParaRPr>
            </a:p>
          </p:txBody>
        </p:sp>
        <p:sp>
          <p:nvSpPr>
            <p:cNvPr id="40" name="Rectangle 38"/>
            <p:cNvSpPr>
              <a:spLocks noChangeArrowheads="1"/>
            </p:cNvSpPr>
            <p:nvPr/>
          </p:nvSpPr>
          <p:spPr bwMode="auto">
            <a:xfrm>
              <a:off x="2701" y="1147"/>
              <a:ext cx="888"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s-ES" altLang="es-ES" sz="2800" b="0" i="0" u="none" strike="noStrike" cap="none" normalizeH="0" baseline="0" dirty="0" smtClean="0">
                  <a:ln>
                    <a:noFill/>
                  </a:ln>
                  <a:solidFill>
                    <a:srgbClr val="000000"/>
                  </a:solidFill>
                  <a:effectLst/>
                  <a:latin typeface="Franklin Gothic Medium" panose="020B0603020102020204" pitchFamily="34" charset="0"/>
                </a:rPr>
                <a:t>Maestría en Relaciones Internacionales</a:t>
              </a:r>
              <a:endParaRPr kumimoji="0" lang="es-ES" altLang="es-ES" sz="2800" b="0" i="0" u="none" strike="noStrike" cap="none" normalizeH="0" baseline="0" dirty="0" smtClean="0">
                <a:ln>
                  <a:noFill/>
                </a:ln>
                <a:solidFill>
                  <a:schemeClr val="tx1"/>
                </a:solidFill>
                <a:effectLst/>
              </a:endParaRPr>
            </a:p>
          </p:txBody>
        </p:sp>
        <p:sp>
          <p:nvSpPr>
            <p:cNvPr id="41" name="Rectangle 39"/>
            <p:cNvSpPr>
              <a:spLocks noChangeArrowheads="1"/>
            </p:cNvSpPr>
            <p:nvPr/>
          </p:nvSpPr>
          <p:spPr bwMode="auto">
            <a:xfrm>
              <a:off x="3250" y="1206"/>
              <a:ext cx="339"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s-ES" altLang="es-ES" sz="2800" b="0" i="0" u="none" strike="noStrike" cap="none" normalizeH="0" baseline="0" dirty="0" smtClean="0">
                  <a:ln>
                    <a:noFill/>
                  </a:ln>
                  <a:solidFill>
                    <a:srgbClr val="000000"/>
                  </a:solidFill>
                  <a:effectLst/>
                  <a:latin typeface="Franklin Gothic Medium" panose="020B0603020102020204" pitchFamily="34" charset="0"/>
                </a:rPr>
                <a:t>Rodrigo Bruera</a:t>
              </a:r>
              <a:endParaRPr kumimoji="0" lang="es-ES" altLang="es-ES" sz="2800" b="0" i="0" u="none" strike="noStrike" cap="none" normalizeH="0" baseline="0" dirty="0" smtClean="0">
                <a:ln>
                  <a:noFill/>
                </a:ln>
                <a:solidFill>
                  <a:schemeClr val="tx1"/>
                </a:solidFill>
                <a:effectLst/>
              </a:endParaRPr>
            </a:p>
          </p:txBody>
        </p:sp>
        <p:sp>
          <p:nvSpPr>
            <p:cNvPr id="42" name="Rectangle 40"/>
            <p:cNvSpPr>
              <a:spLocks noChangeArrowheads="1"/>
            </p:cNvSpPr>
            <p:nvPr/>
          </p:nvSpPr>
          <p:spPr bwMode="auto">
            <a:xfrm>
              <a:off x="2489" y="1267"/>
              <a:ext cx="1100" cy="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s-ES" altLang="es-ES" sz="2800" i="0" u="none" strike="noStrike" cap="none" normalizeH="0" baseline="0" dirty="0" smtClean="0">
                  <a:ln>
                    <a:noFill/>
                  </a:ln>
                  <a:solidFill>
                    <a:srgbClr val="000000"/>
                  </a:solidFill>
                  <a:effectLst/>
                  <a:latin typeface="Franklin Gothic Medium" panose="020B0603020102020204" pitchFamily="34" charset="0"/>
                </a:rPr>
                <a:t>Director: Enrique Shaw. Codirectora:</a:t>
              </a:r>
              <a:r>
                <a:rPr kumimoji="0" lang="es-ES" altLang="es-ES" sz="2800" i="0" u="none" strike="noStrike" cap="none" normalizeH="0" dirty="0" smtClean="0">
                  <a:ln>
                    <a:noFill/>
                  </a:ln>
                  <a:solidFill>
                    <a:srgbClr val="000000"/>
                  </a:solidFill>
                  <a:effectLst/>
                  <a:latin typeface="Franklin Gothic Medium" panose="020B0603020102020204" pitchFamily="34" charset="0"/>
                </a:rPr>
                <a:t> María Alaniz</a:t>
              </a:r>
              <a:endParaRPr kumimoji="0" lang="es-ES" altLang="es-ES" sz="2800" i="0" u="none" strike="noStrike" cap="none" normalizeH="0" baseline="0" dirty="0" smtClean="0">
                <a:ln>
                  <a:noFill/>
                </a:ln>
                <a:solidFill>
                  <a:schemeClr val="tx1"/>
                </a:solidFill>
                <a:effectLst/>
              </a:endParaRPr>
            </a:p>
          </p:txBody>
        </p:sp>
        <p:sp>
          <p:nvSpPr>
            <p:cNvPr id="48" name="Rectangle 46"/>
            <p:cNvSpPr>
              <a:spLocks noChangeArrowheads="1"/>
            </p:cNvSpPr>
            <p:nvPr/>
          </p:nvSpPr>
          <p:spPr bwMode="auto">
            <a:xfrm>
              <a:off x="140" y="1579"/>
              <a:ext cx="277" cy="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3600" b="0" i="0" u="none" strike="noStrike" cap="none" normalizeH="0" baseline="0" dirty="0" smtClean="0">
                  <a:ln>
                    <a:noFill/>
                  </a:ln>
                  <a:solidFill>
                    <a:srgbClr val="000000"/>
                  </a:solidFill>
                  <a:effectLst/>
                  <a:latin typeface="Franklin Gothic Medium" panose="020B0603020102020204" pitchFamily="34" charset="0"/>
                </a:rPr>
                <a:t>Resumen</a:t>
              </a:r>
              <a:endParaRPr kumimoji="0" lang="es-ES" altLang="es-ES" sz="3600" b="0" i="0" u="none" strike="noStrike" cap="none" normalizeH="0" baseline="0" dirty="0" smtClean="0">
                <a:ln>
                  <a:noFill/>
                </a:ln>
                <a:solidFill>
                  <a:schemeClr val="tx1"/>
                </a:solidFill>
                <a:effectLst/>
              </a:endParaRPr>
            </a:p>
          </p:txBody>
        </p:sp>
        <p:sp>
          <p:nvSpPr>
            <p:cNvPr id="50" name="Rectangle 48"/>
            <p:cNvSpPr>
              <a:spLocks noChangeArrowheads="1"/>
            </p:cNvSpPr>
            <p:nvPr/>
          </p:nvSpPr>
          <p:spPr bwMode="auto">
            <a:xfrm>
              <a:off x="131" y="2907"/>
              <a:ext cx="430" cy="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3600" b="0" i="0" u="none" strike="noStrike" cap="none" normalizeH="0" baseline="0" dirty="0" smtClean="0">
                  <a:ln>
                    <a:noFill/>
                  </a:ln>
                  <a:solidFill>
                    <a:srgbClr val="000000"/>
                  </a:solidFill>
                  <a:effectLst/>
                  <a:latin typeface="Franklin Gothic Medium" panose="020B0603020102020204" pitchFamily="34" charset="0"/>
                </a:rPr>
                <a:t>Palabras Clave</a:t>
              </a:r>
              <a:endParaRPr kumimoji="0" lang="es-ES" altLang="es-ES" sz="3600" b="0" i="0" u="none" strike="noStrike" cap="none" normalizeH="0" baseline="0" dirty="0" smtClean="0">
                <a:ln>
                  <a:noFill/>
                </a:ln>
                <a:solidFill>
                  <a:schemeClr val="tx1"/>
                </a:solidFill>
                <a:effectLst/>
              </a:endParaRPr>
            </a:p>
          </p:txBody>
        </p:sp>
        <p:sp>
          <p:nvSpPr>
            <p:cNvPr id="58" name="Rectangle 56"/>
            <p:cNvSpPr>
              <a:spLocks noChangeArrowheads="1"/>
            </p:cNvSpPr>
            <p:nvPr/>
          </p:nvSpPr>
          <p:spPr bwMode="auto">
            <a:xfrm>
              <a:off x="126" y="4214"/>
              <a:ext cx="809" cy="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3600" b="0" i="0" u="none" strike="noStrike" cap="none" normalizeH="0" baseline="0" dirty="0" smtClean="0">
                  <a:ln>
                    <a:noFill/>
                  </a:ln>
                  <a:solidFill>
                    <a:srgbClr val="000000"/>
                  </a:solidFill>
                  <a:effectLst/>
                  <a:latin typeface="Franklin Gothic Medium" panose="020B0603020102020204" pitchFamily="34" charset="0"/>
                </a:rPr>
                <a:t>Marco Teórico-Metodológico</a:t>
              </a:r>
              <a:endParaRPr kumimoji="0" lang="es-ES" altLang="es-ES" sz="3600" b="0" i="0" u="none" strike="noStrike" cap="none" normalizeH="0" baseline="0" dirty="0" smtClean="0">
                <a:ln>
                  <a:noFill/>
                </a:ln>
                <a:solidFill>
                  <a:schemeClr val="tx1"/>
                </a:solidFill>
                <a:effectLst/>
              </a:endParaRPr>
            </a:p>
          </p:txBody>
        </p:sp>
        <p:sp>
          <p:nvSpPr>
            <p:cNvPr id="64" name="Rectangle 62"/>
            <p:cNvSpPr>
              <a:spLocks noChangeArrowheads="1"/>
            </p:cNvSpPr>
            <p:nvPr/>
          </p:nvSpPr>
          <p:spPr bwMode="auto">
            <a:xfrm>
              <a:off x="124" y="3178"/>
              <a:ext cx="586" cy="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3600" b="0" i="0" u="none" strike="noStrike" cap="none" normalizeH="0" baseline="0" dirty="0" smtClean="0">
                  <a:ln>
                    <a:noFill/>
                  </a:ln>
                  <a:solidFill>
                    <a:srgbClr val="000000"/>
                  </a:solidFill>
                  <a:effectLst/>
                  <a:latin typeface="Franklin Gothic Medium" panose="020B0603020102020204" pitchFamily="34" charset="0"/>
                </a:rPr>
                <a:t>Hipótesis de Trabajo</a:t>
              </a:r>
              <a:endParaRPr kumimoji="0" lang="es-ES" altLang="es-ES" sz="3600" b="0" i="0" u="none" strike="noStrike" cap="none" normalizeH="0" baseline="0" dirty="0" smtClean="0">
                <a:ln>
                  <a:noFill/>
                </a:ln>
                <a:solidFill>
                  <a:schemeClr val="tx1"/>
                </a:solidFill>
                <a:effectLst/>
              </a:endParaRPr>
            </a:p>
          </p:txBody>
        </p:sp>
        <p:sp>
          <p:nvSpPr>
            <p:cNvPr id="68" name="Rectangle 66"/>
            <p:cNvSpPr>
              <a:spLocks noChangeArrowheads="1"/>
            </p:cNvSpPr>
            <p:nvPr/>
          </p:nvSpPr>
          <p:spPr bwMode="auto">
            <a:xfrm>
              <a:off x="1280" y="2461"/>
              <a:ext cx="55" cy="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800" b="0" i="0" u="none" strike="noStrike" cap="none" normalizeH="0" baseline="0" smtClean="0">
                  <a:ln>
                    <a:noFill/>
                  </a:ln>
                  <a:solidFill>
                    <a:srgbClr val="000000"/>
                  </a:solidFill>
                  <a:effectLst/>
                  <a:latin typeface="Franklin Gothic Medium" panose="020B0603020102020204" pitchFamily="34" charset="0"/>
                </a:rPr>
                <a:t>r</a:t>
              </a:r>
              <a:endParaRPr kumimoji="0" lang="es-ES" altLang="es-ES" sz="1800" b="0" i="0" u="none" strike="noStrike" cap="none" normalizeH="0" baseline="0" smtClean="0">
                <a:ln>
                  <a:noFill/>
                </a:ln>
                <a:solidFill>
                  <a:schemeClr val="tx1"/>
                </a:solidFill>
                <a:effectLst/>
                <a:latin typeface="Arial" panose="020B0604020202020204" pitchFamily="34" charset="0"/>
              </a:endParaRPr>
            </a:p>
          </p:txBody>
        </p:sp>
        <p:sp>
          <p:nvSpPr>
            <p:cNvPr id="69" name="Rectangle 67"/>
            <p:cNvSpPr>
              <a:spLocks noChangeArrowheads="1"/>
            </p:cNvSpPr>
            <p:nvPr/>
          </p:nvSpPr>
          <p:spPr bwMode="auto">
            <a:xfrm>
              <a:off x="1302" y="2461"/>
              <a:ext cx="119" cy="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800" b="0" i="0" u="none" strike="noStrike" cap="none" normalizeH="0" baseline="0" smtClean="0">
                  <a:ln>
                    <a:noFill/>
                  </a:ln>
                  <a:solidFill>
                    <a:srgbClr val="000000"/>
                  </a:solidFill>
                  <a:effectLst/>
                  <a:latin typeface="Franklin Gothic Medium" panose="020B0603020102020204" pitchFamily="34" charset="0"/>
                </a:rPr>
                <a:t>os,</a:t>
              </a:r>
              <a:endParaRPr kumimoji="0" lang="es-ES" altLang="es-ES" sz="1800" b="0" i="0" u="none" strike="noStrike" cap="none" normalizeH="0" baseline="0" smtClean="0">
                <a:ln>
                  <a:noFill/>
                </a:ln>
                <a:solidFill>
                  <a:schemeClr val="tx1"/>
                </a:solidFill>
                <a:effectLst/>
                <a:latin typeface="Arial" panose="020B0604020202020204" pitchFamily="34" charset="0"/>
              </a:endParaRPr>
            </a:p>
          </p:txBody>
        </p:sp>
        <p:sp>
          <p:nvSpPr>
            <p:cNvPr id="78" name="Rectangle 76"/>
            <p:cNvSpPr>
              <a:spLocks noChangeArrowheads="1"/>
            </p:cNvSpPr>
            <p:nvPr/>
          </p:nvSpPr>
          <p:spPr bwMode="auto">
            <a:xfrm>
              <a:off x="1846" y="3173"/>
              <a:ext cx="596" cy="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ES" sz="3600" b="0" i="0" u="none" strike="noStrike" cap="none" normalizeH="0" baseline="0" dirty="0" smtClean="0">
                  <a:ln>
                    <a:noFill/>
                  </a:ln>
                  <a:solidFill>
                    <a:srgbClr val="000000"/>
                  </a:solidFill>
                  <a:effectLst/>
                  <a:latin typeface="Franklin Gothic Medium" panose="020B0603020102020204" pitchFamily="34" charset="0"/>
                </a:rPr>
                <a:t>Aportes del Proyecto</a:t>
              </a:r>
              <a:endParaRPr kumimoji="0" lang="es-ES" altLang="es-ES" sz="3600" b="0" i="0" u="none" strike="noStrike" cap="none" normalizeH="0" baseline="0" dirty="0" smtClean="0">
                <a:ln>
                  <a:noFill/>
                </a:ln>
                <a:solidFill>
                  <a:schemeClr val="tx1"/>
                </a:solidFill>
                <a:effectLst/>
              </a:endParaRPr>
            </a:p>
          </p:txBody>
        </p:sp>
        <p:sp>
          <p:nvSpPr>
            <p:cNvPr id="88" name="Freeform 86"/>
            <p:cNvSpPr>
              <a:spLocks noEditPoints="1"/>
            </p:cNvSpPr>
            <p:nvPr/>
          </p:nvSpPr>
          <p:spPr bwMode="auto">
            <a:xfrm>
              <a:off x="2346" y="219"/>
              <a:ext cx="1240" cy="619"/>
            </a:xfrm>
            <a:custGeom>
              <a:avLst/>
              <a:gdLst>
                <a:gd name="T0" fmla="*/ 0 w 1240"/>
                <a:gd name="T1" fmla="*/ 619 h 619"/>
                <a:gd name="T2" fmla="*/ 1240 w 1240"/>
                <a:gd name="T3" fmla="*/ 619 h 619"/>
                <a:gd name="T4" fmla="*/ 1240 w 1240"/>
                <a:gd name="T5" fmla="*/ 0 h 619"/>
                <a:gd name="T6" fmla="*/ 0 w 1240"/>
                <a:gd name="T7" fmla="*/ 0 h 619"/>
                <a:gd name="T8" fmla="*/ 0 w 1240"/>
                <a:gd name="T9" fmla="*/ 619 h 619"/>
                <a:gd name="T10" fmla="*/ 615 w 1240"/>
                <a:gd name="T11" fmla="*/ 609 h 619"/>
                <a:gd name="T12" fmla="*/ 11 w 1240"/>
                <a:gd name="T13" fmla="*/ 609 h 619"/>
                <a:gd name="T14" fmla="*/ 11 w 1240"/>
                <a:gd name="T15" fmla="*/ 10 h 619"/>
                <a:gd name="T16" fmla="*/ 615 w 1240"/>
                <a:gd name="T17" fmla="*/ 10 h 619"/>
                <a:gd name="T18" fmla="*/ 615 w 1240"/>
                <a:gd name="T19" fmla="*/ 609 h 619"/>
                <a:gd name="T20" fmla="*/ 1229 w 1240"/>
                <a:gd name="T21" fmla="*/ 609 h 619"/>
                <a:gd name="T22" fmla="*/ 625 w 1240"/>
                <a:gd name="T23" fmla="*/ 609 h 619"/>
                <a:gd name="T24" fmla="*/ 625 w 1240"/>
                <a:gd name="T25" fmla="*/ 10 h 619"/>
                <a:gd name="T26" fmla="*/ 1229 w 1240"/>
                <a:gd name="T27" fmla="*/ 10 h 619"/>
                <a:gd name="T28" fmla="*/ 1229 w 1240"/>
                <a:gd name="T29" fmla="*/ 609 h 6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40" h="619">
                  <a:moveTo>
                    <a:pt x="0" y="619"/>
                  </a:moveTo>
                  <a:lnTo>
                    <a:pt x="1240" y="619"/>
                  </a:lnTo>
                  <a:lnTo>
                    <a:pt x="1240" y="0"/>
                  </a:lnTo>
                  <a:lnTo>
                    <a:pt x="0" y="0"/>
                  </a:lnTo>
                  <a:lnTo>
                    <a:pt x="0" y="619"/>
                  </a:lnTo>
                  <a:close/>
                  <a:moveTo>
                    <a:pt x="615" y="609"/>
                  </a:moveTo>
                  <a:lnTo>
                    <a:pt x="11" y="609"/>
                  </a:lnTo>
                  <a:lnTo>
                    <a:pt x="11" y="10"/>
                  </a:lnTo>
                  <a:lnTo>
                    <a:pt x="615" y="10"/>
                  </a:lnTo>
                  <a:lnTo>
                    <a:pt x="615" y="609"/>
                  </a:lnTo>
                  <a:close/>
                  <a:moveTo>
                    <a:pt x="1229" y="609"/>
                  </a:moveTo>
                  <a:lnTo>
                    <a:pt x="625" y="609"/>
                  </a:lnTo>
                  <a:lnTo>
                    <a:pt x="625" y="10"/>
                  </a:lnTo>
                  <a:lnTo>
                    <a:pt x="1229" y="10"/>
                  </a:lnTo>
                  <a:lnTo>
                    <a:pt x="1229" y="60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89" name="Freeform 87"/>
            <p:cNvSpPr>
              <a:spLocks/>
            </p:cNvSpPr>
            <p:nvPr/>
          </p:nvSpPr>
          <p:spPr bwMode="auto">
            <a:xfrm>
              <a:off x="2611" y="446"/>
              <a:ext cx="111" cy="142"/>
            </a:xfrm>
            <a:custGeom>
              <a:avLst/>
              <a:gdLst>
                <a:gd name="T0" fmla="*/ 88 w 111"/>
                <a:gd name="T1" fmla="*/ 89 h 142"/>
                <a:gd name="T2" fmla="*/ 3 w 111"/>
                <a:gd name="T3" fmla="*/ 0 h 142"/>
                <a:gd name="T4" fmla="*/ 0 w 111"/>
                <a:gd name="T5" fmla="*/ 0 h 142"/>
                <a:gd name="T6" fmla="*/ 0 w 111"/>
                <a:gd name="T7" fmla="*/ 138 h 142"/>
                <a:gd name="T8" fmla="*/ 23 w 111"/>
                <a:gd name="T9" fmla="*/ 138 h 142"/>
                <a:gd name="T10" fmla="*/ 23 w 111"/>
                <a:gd name="T11" fmla="*/ 53 h 142"/>
                <a:gd name="T12" fmla="*/ 108 w 111"/>
                <a:gd name="T13" fmla="*/ 142 h 142"/>
                <a:gd name="T14" fmla="*/ 111 w 111"/>
                <a:gd name="T15" fmla="*/ 142 h 142"/>
                <a:gd name="T16" fmla="*/ 111 w 111"/>
                <a:gd name="T17" fmla="*/ 5 h 142"/>
                <a:gd name="T18" fmla="*/ 88 w 111"/>
                <a:gd name="T19" fmla="*/ 5 h 142"/>
                <a:gd name="T20" fmla="*/ 88 w 111"/>
                <a:gd name="T21" fmla="*/ 89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11" h="142">
                  <a:moveTo>
                    <a:pt x="88" y="89"/>
                  </a:moveTo>
                  <a:lnTo>
                    <a:pt x="3" y="0"/>
                  </a:lnTo>
                  <a:lnTo>
                    <a:pt x="0" y="0"/>
                  </a:lnTo>
                  <a:lnTo>
                    <a:pt x="0" y="138"/>
                  </a:lnTo>
                  <a:lnTo>
                    <a:pt x="23" y="138"/>
                  </a:lnTo>
                  <a:lnTo>
                    <a:pt x="23" y="53"/>
                  </a:lnTo>
                  <a:lnTo>
                    <a:pt x="108" y="142"/>
                  </a:lnTo>
                  <a:lnTo>
                    <a:pt x="111" y="142"/>
                  </a:lnTo>
                  <a:lnTo>
                    <a:pt x="111" y="5"/>
                  </a:lnTo>
                  <a:lnTo>
                    <a:pt x="88" y="5"/>
                  </a:lnTo>
                  <a:lnTo>
                    <a:pt x="88" y="8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90" name="Freeform 88"/>
            <p:cNvSpPr>
              <a:spLocks/>
            </p:cNvSpPr>
            <p:nvPr/>
          </p:nvSpPr>
          <p:spPr bwMode="auto">
            <a:xfrm>
              <a:off x="2472" y="451"/>
              <a:ext cx="108" cy="137"/>
            </a:xfrm>
            <a:custGeom>
              <a:avLst/>
              <a:gdLst>
                <a:gd name="T0" fmla="*/ 188 w 233"/>
                <a:gd name="T1" fmla="*/ 165 h 294"/>
                <a:gd name="T2" fmla="*/ 120 w 233"/>
                <a:gd name="T3" fmla="*/ 249 h 294"/>
                <a:gd name="T4" fmla="*/ 50 w 233"/>
                <a:gd name="T5" fmla="*/ 166 h 294"/>
                <a:gd name="T6" fmla="*/ 50 w 233"/>
                <a:gd name="T7" fmla="*/ 0 h 294"/>
                <a:gd name="T8" fmla="*/ 0 w 233"/>
                <a:gd name="T9" fmla="*/ 0 h 294"/>
                <a:gd name="T10" fmla="*/ 0 w 233"/>
                <a:gd name="T11" fmla="*/ 166 h 294"/>
                <a:gd name="T12" fmla="*/ 118 w 233"/>
                <a:gd name="T13" fmla="*/ 294 h 294"/>
                <a:gd name="T14" fmla="*/ 233 w 233"/>
                <a:gd name="T15" fmla="*/ 166 h 294"/>
                <a:gd name="T16" fmla="*/ 233 w 233"/>
                <a:gd name="T17" fmla="*/ 0 h 294"/>
                <a:gd name="T18" fmla="*/ 188 w 233"/>
                <a:gd name="T19" fmla="*/ 0 h 294"/>
                <a:gd name="T20" fmla="*/ 188 w 233"/>
                <a:gd name="T21" fmla="*/ 165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3" h="294">
                  <a:moveTo>
                    <a:pt x="188" y="165"/>
                  </a:moveTo>
                  <a:cubicBezTo>
                    <a:pt x="188" y="221"/>
                    <a:pt x="164" y="249"/>
                    <a:pt x="120" y="249"/>
                  </a:cubicBezTo>
                  <a:cubicBezTo>
                    <a:pt x="74" y="249"/>
                    <a:pt x="50" y="221"/>
                    <a:pt x="50" y="166"/>
                  </a:cubicBezTo>
                  <a:cubicBezTo>
                    <a:pt x="50" y="0"/>
                    <a:pt x="50" y="0"/>
                    <a:pt x="50" y="0"/>
                  </a:cubicBezTo>
                  <a:cubicBezTo>
                    <a:pt x="0" y="0"/>
                    <a:pt x="0" y="0"/>
                    <a:pt x="0" y="0"/>
                  </a:cubicBezTo>
                  <a:cubicBezTo>
                    <a:pt x="0" y="166"/>
                    <a:pt x="0" y="166"/>
                    <a:pt x="0" y="166"/>
                  </a:cubicBezTo>
                  <a:cubicBezTo>
                    <a:pt x="0" y="250"/>
                    <a:pt x="44" y="294"/>
                    <a:pt x="118" y="294"/>
                  </a:cubicBezTo>
                  <a:cubicBezTo>
                    <a:pt x="186" y="294"/>
                    <a:pt x="233" y="249"/>
                    <a:pt x="233" y="166"/>
                  </a:cubicBezTo>
                  <a:cubicBezTo>
                    <a:pt x="233" y="0"/>
                    <a:pt x="233" y="0"/>
                    <a:pt x="233" y="0"/>
                  </a:cubicBezTo>
                  <a:cubicBezTo>
                    <a:pt x="188" y="0"/>
                    <a:pt x="188" y="0"/>
                    <a:pt x="188" y="0"/>
                  </a:cubicBezTo>
                  <a:lnTo>
                    <a:pt x="188" y="16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91" name="Freeform 89"/>
            <p:cNvSpPr>
              <a:spLocks/>
            </p:cNvSpPr>
            <p:nvPr/>
          </p:nvSpPr>
          <p:spPr bwMode="auto">
            <a:xfrm>
              <a:off x="2746" y="446"/>
              <a:ext cx="108" cy="142"/>
            </a:xfrm>
            <a:custGeom>
              <a:avLst/>
              <a:gdLst>
                <a:gd name="T0" fmla="*/ 52 w 232"/>
                <a:gd name="T1" fmla="*/ 152 h 304"/>
                <a:gd name="T2" fmla="*/ 148 w 232"/>
                <a:gd name="T3" fmla="*/ 46 h 304"/>
                <a:gd name="T4" fmla="*/ 223 w 232"/>
                <a:gd name="T5" fmla="*/ 83 h 304"/>
                <a:gd name="T6" fmla="*/ 229 w 232"/>
                <a:gd name="T7" fmla="*/ 27 h 304"/>
                <a:gd name="T8" fmla="*/ 145 w 232"/>
                <a:gd name="T9" fmla="*/ 0 h 304"/>
                <a:gd name="T10" fmla="*/ 0 w 232"/>
                <a:gd name="T11" fmla="*/ 152 h 304"/>
                <a:gd name="T12" fmla="*/ 55 w 232"/>
                <a:gd name="T13" fmla="*/ 273 h 304"/>
                <a:gd name="T14" fmla="*/ 144 w 232"/>
                <a:gd name="T15" fmla="*/ 304 h 304"/>
                <a:gd name="T16" fmla="*/ 230 w 232"/>
                <a:gd name="T17" fmla="*/ 276 h 304"/>
                <a:gd name="T18" fmla="*/ 232 w 232"/>
                <a:gd name="T19" fmla="*/ 213 h 304"/>
                <a:gd name="T20" fmla="*/ 145 w 232"/>
                <a:gd name="T21" fmla="*/ 255 h 304"/>
                <a:gd name="T22" fmla="*/ 52 w 232"/>
                <a:gd name="T23" fmla="*/ 152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32" h="304">
                  <a:moveTo>
                    <a:pt x="52" y="152"/>
                  </a:moveTo>
                  <a:cubicBezTo>
                    <a:pt x="52" y="89"/>
                    <a:pt x="93" y="46"/>
                    <a:pt x="148" y="46"/>
                  </a:cubicBezTo>
                  <a:cubicBezTo>
                    <a:pt x="176" y="46"/>
                    <a:pt x="201" y="59"/>
                    <a:pt x="223" y="83"/>
                  </a:cubicBezTo>
                  <a:cubicBezTo>
                    <a:pt x="229" y="27"/>
                    <a:pt x="229" y="27"/>
                    <a:pt x="229" y="27"/>
                  </a:cubicBezTo>
                  <a:cubicBezTo>
                    <a:pt x="203" y="9"/>
                    <a:pt x="175" y="0"/>
                    <a:pt x="145" y="0"/>
                  </a:cubicBezTo>
                  <a:cubicBezTo>
                    <a:pt x="62" y="0"/>
                    <a:pt x="0" y="65"/>
                    <a:pt x="0" y="152"/>
                  </a:cubicBezTo>
                  <a:cubicBezTo>
                    <a:pt x="0" y="202"/>
                    <a:pt x="20" y="245"/>
                    <a:pt x="55" y="273"/>
                  </a:cubicBezTo>
                  <a:cubicBezTo>
                    <a:pt x="80" y="293"/>
                    <a:pt x="111" y="304"/>
                    <a:pt x="144" y="304"/>
                  </a:cubicBezTo>
                  <a:cubicBezTo>
                    <a:pt x="175" y="304"/>
                    <a:pt x="204" y="295"/>
                    <a:pt x="230" y="276"/>
                  </a:cubicBezTo>
                  <a:cubicBezTo>
                    <a:pt x="232" y="213"/>
                    <a:pt x="232" y="213"/>
                    <a:pt x="232" y="213"/>
                  </a:cubicBezTo>
                  <a:cubicBezTo>
                    <a:pt x="204" y="241"/>
                    <a:pt x="177" y="255"/>
                    <a:pt x="145" y="255"/>
                  </a:cubicBezTo>
                  <a:cubicBezTo>
                    <a:pt x="91" y="255"/>
                    <a:pt x="52" y="212"/>
                    <a:pt x="52" y="152"/>
                  </a:cubicBezTo>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92" name="Freeform 90"/>
            <p:cNvSpPr>
              <a:spLocks noEditPoints="1"/>
            </p:cNvSpPr>
            <p:nvPr/>
          </p:nvSpPr>
          <p:spPr bwMode="auto">
            <a:xfrm>
              <a:off x="3070" y="239"/>
              <a:ext cx="423" cy="583"/>
            </a:xfrm>
            <a:custGeom>
              <a:avLst/>
              <a:gdLst>
                <a:gd name="T0" fmla="*/ 439 w 908"/>
                <a:gd name="T1" fmla="*/ 361 h 1253"/>
                <a:gd name="T2" fmla="*/ 488 w 908"/>
                <a:gd name="T3" fmla="*/ 397 h 1253"/>
                <a:gd name="T4" fmla="*/ 476 w 908"/>
                <a:gd name="T5" fmla="*/ 395 h 1253"/>
                <a:gd name="T6" fmla="*/ 475 w 908"/>
                <a:gd name="T7" fmla="*/ 421 h 1253"/>
                <a:gd name="T8" fmla="*/ 435 w 908"/>
                <a:gd name="T9" fmla="*/ 426 h 1253"/>
                <a:gd name="T10" fmla="*/ 338 w 908"/>
                <a:gd name="T11" fmla="*/ 577 h 1253"/>
                <a:gd name="T12" fmla="*/ 382 w 908"/>
                <a:gd name="T13" fmla="*/ 657 h 1253"/>
                <a:gd name="T14" fmla="*/ 302 w 908"/>
                <a:gd name="T15" fmla="*/ 639 h 1253"/>
                <a:gd name="T16" fmla="*/ 396 w 908"/>
                <a:gd name="T17" fmla="*/ 1046 h 1253"/>
                <a:gd name="T18" fmla="*/ 796 w 908"/>
                <a:gd name="T19" fmla="*/ 676 h 1253"/>
                <a:gd name="T20" fmla="*/ 622 w 908"/>
                <a:gd name="T21" fmla="*/ 253 h 1253"/>
                <a:gd name="T22" fmla="*/ 614 w 908"/>
                <a:gd name="T23" fmla="*/ 157 h 1253"/>
                <a:gd name="T24" fmla="*/ 536 w 908"/>
                <a:gd name="T25" fmla="*/ 52 h 1253"/>
                <a:gd name="T26" fmla="*/ 480 w 908"/>
                <a:gd name="T27" fmla="*/ 18 h 1253"/>
                <a:gd name="T28" fmla="*/ 384 w 908"/>
                <a:gd name="T29" fmla="*/ 96 h 1253"/>
                <a:gd name="T30" fmla="*/ 328 w 908"/>
                <a:gd name="T31" fmla="*/ 111 h 1253"/>
                <a:gd name="T32" fmla="*/ 293 w 908"/>
                <a:gd name="T33" fmla="*/ 241 h 1253"/>
                <a:gd name="T34" fmla="*/ 112 w 908"/>
                <a:gd name="T35" fmla="*/ 603 h 1253"/>
                <a:gd name="T36" fmla="*/ 265 w 908"/>
                <a:gd name="T37" fmla="*/ 1156 h 1253"/>
                <a:gd name="T38" fmla="*/ 908 w 908"/>
                <a:gd name="T39" fmla="*/ 730 h 1253"/>
                <a:gd name="T40" fmla="*/ 768 w 908"/>
                <a:gd name="T41" fmla="*/ 732 h 1253"/>
                <a:gd name="T42" fmla="*/ 743 w 908"/>
                <a:gd name="T43" fmla="*/ 702 h 1253"/>
                <a:gd name="T44" fmla="*/ 374 w 908"/>
                <a:gd name="T45" fmla="*/ 571 h 1253"/>
                <a:gd name="T46" fmla="*/ 454 w 908"/>
                <a:gd name="T47" fmla="*/ 1096 h 1253"/>
                <a:gd name="T48" fmla="*/ 305 w 908"/>
                <a:gd name="T49" fmla="*/ 407 h 1253"/>
                <a:gd name="T50" fmla="*/ 507 w 908"/>
                <a:gd name="T51" fmla="*/ 286 h 1253"/>
                <a:gd name="T52" fmla="*/ 487 w 908"/>
                <a:gd name="T53" fmla="*/ 288 h 1253"/>
                <a:gd name="T54" fmla="*/ 348 w 908"/>
                <a:gd name="T55" fmla="*/ 282 h 1253"/>
                <a:gd name="T56" fmla="*/ 343 w 908"/>
                <a:gd name="T57" fmla="*/ 405 h 1253"/>
                <a:gd name="T58" fmla="*/ 321 w 908"/>
                <a:gd name="T59" fmla="*/ 526 h 1253"/>
                <a:gd name="T60" fmla="*/ 709 w 908"/>
                <a:gd name="T61" fmla="*/ 425 h 1253"/>
                <a:gd name="T62" fmla="*/ 725 w 908"/>
                <a:gd name="T63" fmla="*/ 534 h 1253"/>
                <a:gd name="T64" fmla="*/ 591 w 908"/>
                <a:gd name="T65" fmla="*/ 315 h 1253"/>
                <a:gd name="T66" fmla="*/ 623 w 908"/>
                <a:gd name="T67" fmla="*/ 271 h 1253"/>
                <a:gd name="T68" fmla="*/ 297 w 908"/>
                <a:gd name="T69" fmla="*/ 177 h 1253"/>
                <a:gd name="T70" fmla="*/ 347 w 908"/>
                <a:gd name="T71" fmla="*/ 78 h 1253"/>
                <a:gd name="T72" fmla="*/ 417 w 908"/>
                <a:gd name="T73" fmla="*/ 60 h 1253"/>
                <a:gd name="T74" fmla="*/ 462 w 908"/>
                <a:gd name="T75" fmla="*/ 129 h 1253"/>
                <a:gd name="T76" fmla="*/ 575 w 908"/>
                <a:gd name="T77" fmla="*/ 59 h 1253"/>
                <a:gd name="T78" fmla="*/ 644 w 908"/>
                <a:gd name="T79" fmla="*/ 142 h 1253"/>
                <a:gd name="T80" fmla="*/ 130 w 908"/>
                <a:gd name="T81" fmla="*/ 602 h 1253"/>
                <a:gd name="T82" fmla="*/ 337 w 908"/>
                <a:gd name="T83" fmla="*/ 379 h 1253"/>
                <a:gd name="T84" fmla="*/ 181 w 908"/>
                <a:gd name="T85" fmla="*/ 406 h 1253"/>
                <a:gd name="T86" fmla="*/ 161 w 908"/>
                <a:gd name="T87" fmla="*/ 716 h 1253"/>
                <a:gd name="T88" fmla="*/ 150 w 908"/>
                <a:gd name="T89" fmla="*/ 691 h 1253"/>
                <a:gd name="T90" fmla="*/ 122 w 908"/>
                <a:gd name="T91" fmla="*/ 857 h 1253"/>
                <a:gd name="T92" fmla="*/ 242 w 908"/>
                <a:gd name="T93" fmla="*/ 748 h 1253"/>
                <a:gd name="T94" fmla="*/ 725 w 908"/>
                <a:gd name="T95" fmla="*/ 991 h 1253"/>
                <a:gd name="T96" fmla="*/ 454 w 908"/>
                <a:gd name="T97" fmla="*/ 1168 h 1253"/>
                <a:gd name="T98" fmla="*/ 26 w 908"/>
                <a:gd name="T99" fmla="*/ 730 h 1253"/>
                <a:gd name="T100" fmla="*/ 211 w 908"/>
                <a:gd name="T101" fmla="*/ 1090 h 1253"/>
                <a:gd name="T102" fmla="*/ 105 w 908"/>
                <a:gd name="T103" fmla="*/ 852 h 1253"/>
                <a:gd name="T104" fmla="*/ 735 w 908"/>
                <a:gd name="T105" fmla="*/ 1027 h 1253"/>
                <a:gd name="T106" fmla="*/ 859 w 908"/>
                <a:gd name="T107" fmla="*/ 754 h 1253"/>
                <a:gd name="T108" fmla="*/ 357 w 908"/>
                <a:gd name="T109" fmla="*/ 1002 h 1253"/>
                <a:gd name="T110" fmla="*/ 320 w 908"/>
                <a:gd name="T111" fmla="*/ 854 h 1253"/>
                <a:gd name="T112" fmla="*/ 553 w 908"/>
                <a:gd name="T113" fmla="*/ 818 h 1253"/>
                <a:gd name="T114" fmla="*/ 493 w 908"/>
                <a:gd name="T115" fmla="*/ 932 h 1253"/>
                <a:gd name="T116" fmla="*/ 573 w 908"/>
                <a:gd name="T117" fmla="*/ 912 h 1253"/>
                <a:gd name="T118" fmla="*/ 471 w 908"/>
                <a:gd name="T119" fmla="*/ 760 h 1253"/>
                <a:gd name="T120" fmla="*/ 286 w 908"/>
                <a:gd name="T121" fmla="*/ 780 h 1253"/>
                <a:gd name="T122" fmla="*/ 441 w 908"/>
                <a:gd name="T123" fmla="*/ 787 h 1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908" h="1253">
                  <a:moveTo>
                    <a:pt x="448" y="379"/>
                  </a:moveTo>
                  <a:cubicBezTo>
                    <a:pt x="459" y="379"/>
                    <a:pt x="459" y="379"/>
                    <a:pt x="459" y="379"/>
                  </a:cubicBezTo>
                  <a:cubicBezTo>
                    <a:pt x="459" y="361"/>
                    <a:pt x="459" y="361"/>
                    <a:pt x="459" y="361"/>
                  </a:cubicBezTo>
                  <a:cubicBezTo>
                    <a:pt x="468" y="361"/>
                    <a:pt x="468" y="361"/>
                    <a:pt x="468" y="361"/>
                  </a:cubicBezTo>
                  <a:cubicBezTo>
                    <a:pt x="468" y="352"/>
                    <a:pt x="468" y="352"/>
                    <a:pt x="468" y="352"/>
                  </a:cubicBezTo>
                  <a:cubicBezTo>
                    <a:pt x="459" y="352"/>
                    <a:pt x="459" y="352"/>
                    <a:pt x="459" y="352"/>
                  </a:cubicBezTo>
                  <a:cubicBezTo>
                    <a:pt x="459" y="343"/>
                    <a:pt x="459" y="343"/>
                    <a:pt x="459" y="343"/>
                  </a:cubicBezTo>
                  <a:cubicBezTo>
                    <a:pt x="448" y="343"/>
                    <a:pt x="448" y="343"/>
                    <a:pt x="448" y="343"/>
                  </a:cubicBezTo>
                  <a:cubicBezTo>
                    <a:pt x="448" y="352"/>
                    <a:pt x="448" y="352"/>
                    <a:pt x="448" y="352"/>
                  </a:cubicBezTo>
                  <a:cubicBezTo>
                    <a:pt x="439" y="352"/>
                    <a:pt x="439" y="352"/>
                    <a:pt x="439" y="352"/>
                  </a:cubicBezTo>
                  <a:cubicBezTo>
                    <a:pt x="439" y="361"/>
                    <a:pt x="439" y="361"/>
                    <a:pt x="439" y="361"/>
                  </a:cubicBezTo>
                  <a:cubicBezTo>
                    <a:pt x="448" y="361"/>
                    <a:pt x="448" y="361"/>
                    <a:pt x="448" y="361"/>
                  </a:cubicBezTo>
                  <a:lnTo>
                    <a:pt x="448" y="379"/>
                  </a:lnTo>
                  <a:close/>
                  <a:moveTo>
                    <a:pt x="416" y="426"/>
                  </a:moveTo>
                  <a:cubicBezTo>
                    <a:pt x="427" y="426"/>
                    <a:pt x="427" y="426"/>
                    <a:pt x="427" y="426"/>
                  </a:cubicBezTo>
                  <a:cubicBezTo>
                    <a:pt x="427" y="382"/>
                    <a:pt x="427" y="382"/>
                    <a:pt x="427" y="382"/>
                  </a:cubicBezTo>
                  <a:cubicBezTo>
                    <a:pt x="416" y="382"/>
                    <a:pt x="416" y="382"/>
                    <a:pt x="416" y="382"/>
                  </a:cubicBezTo>
                  <a:lnTo>
                    <a:pt x="416" y="426"/>
                  </a:lnTo>
                  <a:close/>
                  <a:moveTo>
                    <a:pt x="504" y="403"/>
                  </a:moveTo>
                  <a:cubicBezTo>
                    <a:pt x="503" y="402"/>
                    <a:pt x="502" y="401"/>
                    <a:pt x="499" y="400"/>
                  </a:cubicBezTo>
                  <a:cubicBezTo>
                    <a:pt x="491" y="398"/>
                    <a:pt x="491" y="398"/>
                    <a:pt x="491" y="398"/>
                  </a:cubicBezTo>
                  <a:cubicBezTo>
                    <a:pt x="489" y="398"/>
                    <a:pt x="488" y="397"/>
                    <a:pt x="488" y="397"/>
                  </a:cubicBezTo>
                  <a:cubicBezTo>
                    <a:pt x="487" y="397"/>
                    <a:pt x="487" y="397"/>
                    <a:pt x="487" y="397"/>
                  </a:cubicBezTo>
                  <a:cubicBezTo>
                    <a:pt x="486" y="396"/>
                    <a:pt x="486" y="395"/>
                    <a:pt x="486" y="394"/>
                  </a:cubicBezTo>
                  <a:cubicBezTo>
                    <a:pt x="486" y="393"/>
                    <a:pt x="486" y="392"/>
                    <a:pt x="487" y="391"/>
                  </a:cubicBezTo>
                  <a:cubicBezTo>
                    <a:pt x="489" y="390"/>
                    <a:pt x="490" y="390"/>
                    <a:pt x="492" y="390"/>
                  </a:cubicBezTo>
                  <a:cubicBezTo>
                    <a:pt x="496" y="390"/>
                    <a:pt x="499" y="392"/>
                    <a:pt x="501" y="394"/>
                  </a:cubicBezTo>
                  <a:cubicBezTo>
                    <a:pt x="502" y="395"/>
                    <a:pt x="502" y="395"/>
                    <a:pt x="502" y="395"/>
                  </a:cubicBezTo>
                  <a:cubicBezTo>
                    <a:pt x="507" y="386"/>
                    <a:pt x="507" y="386"/>
                    <a:pt x="507" y="386"/>
                  </a:cubicBezTo>
                  <a:cubicBezTo>
                    <a:pt x="506" y="386"/>
                    <a:pt x="506" y="386"/>
                    <a:pt x="506" y="386"/>
                  </a:cubicBezTo>
                  <a:cubicBezTo>
                    <a:pt x="503" y="383"/>
                    <a:pt x="498" y="381"/>
                    <a:pt x="493" y="381"/>
                  </a:cubicBezTo>
                  <a:cubicBezTo>
                    <a:pt x="487" y="381"/>
                    <a:pt x="483" y="382"/>
                    <a:pt x="480" y="385"/>
                  </a:cubicBezTo>
                  <a:cubicBezTo>
                    <a:pt x="477" y="387"/>
                    <a:pt x="476" y="391"/>
                    <a:pt x="476" y="395"/>
                  </a:cubicBezTo>
                  <a:cubicBezTo>
                    <a:pt x="476" y="399"/>
                    <a:pt x="477" y="402"/>
                    <a:pt x="480" y="405"/>
                  </a:cubicBezTo>
                  <a:cubicBezTo>
                    <a:pt x="482" y="406"/>
                    <a:pt x="484" y="407"/>
                    <a:pt x="488" y="408"/>
                  </a:cubicBezTo>
                  <a:cubicBezTo>
                    <a:pt x="493" y="409"/>
                    <a:pt x="493" y="409"/>
                    <a:pt x="493" y="409"/>
                  </a:cubicBezTo>
                  <a:cubicBezTo>
                    <a:pt x="495" y="409"/>
                    <a:pt x="496" y="410"/>
                    <a:pt x="496" y="410"/>
                  </a:cubicBezTo>
                  <a:cubicBezTo>
                    <a:pt x="497" y="411"/>
                    <a:pt x="497" y="411"/>
                    <a:pt x="497" y="411"/>
                  </a:cubicBezTo>
                  <a:cubicBezTo>
                    <a:pt x="498" y="411"/>
                    <a:pt x="499" y="412"/>
                    <a:pt x="499" y="413"/>
                  </a:cubicBezTo>
                  <a:cubicBezTo>
                    <a:pt x="499" y="415"/>
                    <a:pt x="498" y="416"/>
                    <a:pt x="495" y="417"/>
                  </a:cubicBezTo>
                  <a:cubicBezTo>
                    <a:pt x="494" y="417"/>
                    <a:pt x="493" y="418"/>
                    <a:pt x="491" y="418"/>
                  </a:cubicBezTo>
                  <a:cubicBezTo>
                    <a:pt x="487" y="418"/>
                    <a:pt x="482" y="415"/>
                    <a:pt x="481" y="414"/>
                  </a:cubicBezTo>
                  <a:cubicBezTo>
                    <a:pt x="480" y="413"/>
                    <a:pt x="480" y="413"/>
                    <a:pt x="480" y="413"/>
                  </a:cubicBezTo>
                  <a:cubicBezTo>
                    <a:pt x="475" y="421"/>
                    <a:pt x="475" y="421"/>
                    <a:pt x="475" y="421"/>
                  </a:cubicBezTo>
                  <a:cubicBezTo>
                    <a:pt x="476" y="421"/>
                    <a:pt x="476" y="421"/>
                    <a:pt x="476" y="421"/>
                  </a:cubicBezTo>
                  <a:cubicBezTo>
                    <a:pt x="479" y="424"/>
                    <a:pt x="484" y="427"/>
                    <a:pt x="491" y="427"/>
                  </a:cubicBezTo>
                  <a:cubicBezTo>
                    <a:pt x="497" y="427"/>
                    <a:pt x="501" y="425"/>
                    <a:pt x="504" y="423"/>
                  </a:cubicBezTo>
                  <a:cubicBezTo>
                    <a:pt x="507" y="420"/>
                    <a:pt x="509" y="417"/>
                    <a:pt x="509" y="412"/>
                  </a:cubicBezTo>
                  <a:cubicBezTo>
                    <a:pt x="509" y="408"/>
                    <a:pt x="507" y="405"/>
                    <a:pt x="505" y="403"/>
                  </a:cubicBezTo>
                  <a:lnTo>
                    <a:pt x="504" y="403"/>
                  </a:lnTo>
                  <a:close/>
                  <a:moveTo>
                    <a:pt x="460" y="398"/>
                  </a:moveTo>
                  <a:cubicBezTo>
                    <a:pt x="446" y="398"/>
                    <a:pt x="446" y="398"/>
                    <a:pt x="446" y="398"/>
                  </a:cubicBezTo>
                  <a:cubicBezTo>
                    <a:pt x="446" y="382"/>
                    <a:pt x="446" y="382"/>
                    <a:pt x="446" y="382"/>
                  </a:cubicBezTo>
                  <a:cubicBezTo>
                    <a:pt x="435" y="382"/>
                    <a:pt x="435" y="382"/>
                    <a:pt x="435" y="382"/>
                  </a:cubicBezTo>
                  <a:cubicBezTo>
                    <a:pt x="435" y="426"/>
                    <a:pt x="435" y="426"/>
                    <a:pt x="435" y="426"/>
                  </a:cubicBezTo>
                  <a:cubicBezTo>
                    <a:pt x="446" y="426"/>
                    <a:pt x="446" y="426"/>
                    <a:pt x="446" y="426"/>
                  </a:cubicBezTo>
                  <a:cubicBezTo>
                    <a:pt x="446" y="407"/>
                    <a:pt x="446" y="407"/>
                    <a:pt x="446" y="407"/>
                  </a:cubicBezTo>
                  <a:cubicBezTo>
                    <a:pt x="460" y="407"/>
                    <a:pt x="460" y="407"/>
                    <a:pt x="460" y="407"/>
                  </a:cubicBezTo>
                  <a:cubicBezTo>
                    <a:pt x="460" y="426"/>
                    <a:pt x="460" y="426"/>
                    <a:pt x="460" y="426"/>
                  </a:cubicBezTo>
                  <a:cubicBezTo>
                    <a:pt x="471" y="426"/>
                    <a:pt x="471" y="426"/>
                    <a:pt x="471" y="426"/>
                  </a:cubicBezTo>
                  <a:cubicBezTo>
                    <a:pt x="471" y="382"/>
                    <a:pt x="471" y="382"/>
                    <a:pt x="471" y="382"/>
                  </a:cubicBezTo>
                  <a:cubicBezTo>
                    <a:pt x="460" y="382"/>
                    <a:pt x="460" y="382"/>
                    <a:pt x="460" y="382"/>
                  </a:cubicBezTo>
                  <a:lnTo>
                    <a:pt x="460" y="398"/>
                  </a:lnTo>
                  <a:close/>
                  <a:moveTo>
                    <a:pt x="382" y="595"/>
                  </a:moveTo>
                  <a:cubicBezTo>
                    <a:pt x="356" y="595"/>
                    <a:pt x="356" y="595"/>
                    <a:pt x="356" y="595"/>
                  </a:cubicBezTo>
                  <a:cubicBezTo>
                    <a:pt x="353" y="591"/>
                    <a:pt x="338" y="577"/>
                    <a:pt x="338" y="577"/>
                  </a:cubicBezTo>
                  <a:cubicBezTo>
                    <a:pt x="338" y="577"/>
                    <a:pt x="324" y="591"/>
                    <a:pt x="320" y="595"/>
                  </a:cubicBezTo>
                  <a:cubicBezTo>
                    <a:pt x="294" y="595"/>
                    <a:pt x="294" y="595"/>
                    <a:pt x="294" y="595"/>
                  </a:cubicBezTo>
                  <a:cubicBezTo>
                    <a:pt x="294" y="621"/>
                    <a:pt x="294" y="621"/>
                    <a:pt x="294" y="621"/>
                  </a:cubicBezTo>
                  <a:cubicBezTo>
                    <a:pt x="291" y="624"/>
                    <a:pt x="276" y="639"/>
                    <a:pt x="276" y="639"/>
                  </a:cubicBezTo>
                  <a:cubicBezTo>
                    <a:pt x="276" y="639"/>
                    <a:pt x="291" y="653"/>
                    <a:pt x="294" y="657"/>
                  </a:cubicBezTo>
                  <a:cubicBezTo>
                    <a:pt x="294" y="683"/>
                    <a:pt x="294" y="683"/>
                    <a:pt x="294" y="683"/>
                  </a:cubicBezTo>
                  <a:cubicBezTo>
                    <a:pt x="320" y="683"/>
                    <a:pt x="320" y="683"/>
                    <a:pt x="320" y="683"/>
                  </a:cubicBezTo>
                  <a:cubicBezTo>
                    <a:pt x="324" y="686"/>
                    <a:pt x="338" y="701"/>
                    <a:pt x="338" y="701"/>
                  </a:cubicBezTo>
                  <a:cubicBezTo>
                    <a:pt x="338" y="701"/>
                    <a:pt x="353" y="686"/>
                    <a:pt x="356" y="683"/>
                  </a:cubicBezTo>
                  <a:cubicBezTo>
                    <a:pt x="382" y="683"/>
                    <a:pt x="382" y="683"/>
                    <a:pt x="382" y="683"/>
                  </a:cubicBezTo>
                  <a:cubicBezTo>
                    <a:pt x="382" y="657"/>
                    <a:pt x="382" y="657"/>
                    <a:pt x="382" y="657"/>
                  </a:cubicBezTo>
                  <a:cubicBezTo>
                    <a:pt x="400" y="639"/>
                    <a:pt x="400" y="639"/>
                    <a:pt x="400" y="639"/>
                  </a:cubicBezTo>
                  <a:cubicBezTo>
                    <a:pt x="400" y="639"/>
                    <a:pt x="385" y="624"/>
                    <a:pt x="382" y="621"/>
                  </a:cubicBezTo>
                  <a:lnTo>
                    <a:pt x="382" y="595"/>
                  </a:lnTo>
                  <a:close/>
                  <a:moveTo>
                    <a:pt x="364" y="649"/>
                  </a:moveTo>
                  <a:cubicBezTo>
                    <a:pt x="364" y="664"/>
                    <a:pt x="364" y="664"/>
                    <a:pt x="364" y="664"/>
                  </a:cubicBezTo>
                  <a:cubicBezTo>
                    <a:pt x="349" y="664"/>
                    <a:pt x="349" y="664"/>
                    <a:pt x="349" y="664"/>
                  </a:cubicBezTo>
                  <a:cubicBezTo>
                    <a:pt x="349" y="664"/>
                    <a:pt x="342" y="671"/>
                    <a:pt x="338" y="675"/>
                  </a:cubicBezTo>
                  <a:cubicBezTo>
                    <a:pt x="334" y="671"/>
                    <a:pt x="327" y="664"/>
                    <a:pt x="327" y="664"/>
                  </a:cubicBezTo>
                  <a:cubicBezTo>
                    <a:pt x="313" y="664"/>
                    <a:pt x="313" y="664"/>
                    <a:pt x="313" y="664"/>
                  </a:cubicBezTo>
                  <a:cubicBezTo>
                    <a:pt x="313" y="649"/>
                    <a:pt x="313" y="649"/>
                    <a:pt x="313" y="649"/>
                  </a:cubicBezTo>
                  <a:cubicBezTo>
                    <a:pt x="313" y="649"/>
                    <a:pt x="306" y="643"/>
                    <a:pt x="302" y="639"/>
                  </a:cubicBezTo>
                  <a:cubicBezTo>
                    <a:pt x="306" y="635"/>
                    <a:pt x="313" y="628"/>
                    <a:pt x="313" y="628"/>
                  </a:cubicBezTo>
                  <a:cubicBezTo>
                    <a:pt x="313" y="613"/>
                    <a:pt x="313" y="613"/>
                    <a:pt x="313" y="613"/>
                  </a:cubicBezTo>
                  <a:cubicBezTo>
                    <a:pt x="327" y="613"/>
                    <a:pt x="327" y="613"/>
                    <a:pt x="327" y="613"/>
                  </a:cubicBezTo>
                  <a:cubicBezTo>
                    <a:pt x="327" y="613"/>
                    <a:pt x="334" y="606"/>
                    <a:pt x="338" y="603"/>
                  </a:cubicBezTo>
                  <a:cubicBezTo>
                    <a:pt x="342" y="606"/>
                    <a:pt x="349" y="613"/>
                    <a:pt x="349" y="613"/>
                  </a:cubicBezTo>
                  <a:cubicBezTo>
                    <a:pt x="364" y="613"/>
                    <a:pt x="364" y="613"/>
                    <a:pt x="364" y="613"/>
                  </a:cubicBezTo>
                  <a:cubicBezTo>
                    <a:pt x="364" y="628"/>
                    <a:pt x="364" y="628"/>
                    <a:pt x="364" y="628"/>
                  </a:cubicBezTo>
                  <a:cubicBezTo>
                    <a:pt x="364" y="628"/>
                    <a:pt x="370" y="635"/>
                    <a:pt x="374" y="639"/>
                  </a:cubicBezTo>
                  <a:cubicBezTo>
                    <a:pt x="370" y="643"/>
                    <a:pt x="364" y="649"/>
                    <a:pt x="364" y="649"/>
                  </a:cubicBezTo>
                  <a:moveTo>
                    <a:pt x="395" y="1044"/>
                  </a:moveTo>
                  <a:cubicBezTo>
                    <a:pt x="396" y="1045"/>
                    <a:pt x="396" y="1045"/>
                    <a:pt x="396" y="1046"/>
                  </a:cubicBezTo>
                  <a:cubicBezTo>
                    <a:pt x="402" y="1050"/>
                    <a:pt x="408" y="1054"/>
                    <a:pt x="413" y="1057"/>
                  </a:cubicBezTo>
                  <a:cubicBezTo>
                    <a:pt x="434" y="1046"/>
                    <a:pt x="448" y="1023"/>
                    <a:pt x="448" y="998"/>
                  </a:cubicBezTo>
                  <a:cubicBezTo>
                    <a:pt x="430" y="998"/>
                    <a:pt x="430" y="998"/>
                    <a:pt x="430" y="998"/>
                  </a:cubicBezTo>
                  <a:cubicBezTo>
                    <a:pt x="430" y="1020"/>
                    <a:pt x="416" y="1039"/>
                    <a:pt x="395" y="1044"/>
                  </a:cubicBezTo>
                  <a:moveTo>
                    <a:pt x="421" y="981"/>
                  </a:moveTo>
                  <a:cubicBezTo>
                    <a:pt x="403" y="981"/>
                    <a:pt x="403" y="981"/>
                    <a:pt x="403" y="981"/>
                  </a:cubicBezTo>
                  <a:cubicBezTo>
                    <a:pt x="403" y="1000"/>
                    <a:pt x="392" y="1017"/>
                    <a:pt x="375" y="1025"/>
                  </a:cubicBezTo>
                  <a:cubicBezTo>
                    <a:pt x="379" y="1030"/>
                    <a:pt x="384" y="1034"/>
                    <a:pt x="388" y="1038"/>
                  </a:cubicBezTo>
                  <a:cubicBezTo>
                    <a:pt x="408" y="1027"/>
                    <a:pt x="421" y="1005"/>
                    <a:pt x="421" y="981"/>
                  </a:cubicBezTo>
                  <a:moveTo>
                    <a:pt x="853" y="676"/>
                  </a:moveTo>
                  <a:cubicBezTo>
                    <a:pt x="796" y="676"/>
                    <a:pt x="796" y="676"/>
                    <a:pt x="796" y="676"/>
                  </a:cubicBezTo>
                  <a:cubicBezTo>
                    <a:pt x="788" y="662"/>
                    <a:pt x="776" y="651"/>
                    <a:pt x="762" y="645"/>
                  </a:cubicBezTo>
                  <a:cubicBezTo>
                    <a:pt x="782" y="639"/>
                    <a:pt x="796" y="623"/>
                    <a:pt x="796" y="603"/>
                  </a:cubicBezTo>
                  <a:cubicBezTo>
                    <a:pt x="796" y="602"/>
                    <a:pt x="796" y="602"/>
                    <a:pt x="796" y="601"/>
                  </a:cubicBezTo>
                  <a:cubicBezTo>
                    <a:pt x="795" y="579"/>
                    <a:pt x="781" y="556"/>
                    <a:pt x="748" y="555"/>
                  </a:cubicBezTo>
                  <a:cubicBezTo>
                    <a:pt x="746" y="552"/>
                    <a:pt x="744" y="546"/>
                    <a:pt x="743" y="533"/>
                  </a:cubicBezTo>
                  <a:cubicBezTo>
                    <a:pt x="743" y="532"/>
                    <a:pt x="743" y="530"/>
                    <a:pt x="743" y="529"/>
                  </a:cubicBezTo>
                  <a:cubicBezTo>
                    <a:pt x="743" y="514"/>
                    <a:pt x="748" y="496"/>
                    <a:pt x="754" y="476"/>
                  </a:cubicBezTo>
                  <a:cubicBezTo>
                    <a:pt x="761" y="451"/>
                    <a:pt x="768" y="422"/>
                    <a:pt x="768" y="392"/>
                  </a:cubicBezTo>
                  <a:cubicBezTo>
                    <a:pt x="768" y="388"/>
                    <a:pt x="768" y="385"/>
                    <a:pt x="768" y="381"/>
                  </a:cubicBezTo>
                  <a:cubicBezTo>
                    <a:pt x="766" y="341"/>
                    <a:pt x="750" y="307"/>
                    <a:pt x="724" y="285"/>
                  </a:cubicBezTo>
                  <a:cubicBezTo>
                    <a:pt x="698" y="262"/>
                    <a:pt x="662" y="250"/>
                    <a:pt x="622" y="253"/>
                  </a:cubicBezTo>
                  <a:cubicBezTo>
                    <a:pt x="614" y="254"/>
                    <a:pt x="608" y="255"/>
                    <a:pt x="601" y="257"/>
                  </a:cubicBezTo>
                  <a:cubicBezTo>
                    <a:pt x="607" y="252"/>
                    <a:pt x="612" y="247"/>
                    <a:pt x="615" y="242"/>
                  </a:cubicBezTo>
                  <a:cubicBezTo>
                    <a:pt x="685" y="122"/>
                    <a:pt x="685" y="122"/>
                    <a:pt x="685" y="122"/>
                  </a:cubicBezTo>
                  <a:cubicBezTo>
                    <a:pt x="674" y="98"/>
                    <a:pt x="674" y="98"/>
                    <a:pt x="674" y="98"/>
                  </a:cubicBezTo>
                  <a:cubicBezTo>
                    <a:pt x="648" y="100"/>
                    <a:pt x="648" y="100"/>
                    <a:pt x="648" y="100"/>
                  </a:cubicBezTo>
                  <a:cubicBezTo>
                    <a:pt x="648" y="100"/>
                    <a:pt x="644" y="107"/>
                    <a:pt x="642" y="110"/>
                  </a:cubicBezTo>
                  <a:cubicBezTo>
                    <a:pt x="638" y="109"/>
                    <a:pt x="631" y="104"/>
                    <a:pt x="631" y="104"/>
                  </a:cubicBezTo>
                  <a:cubicBezTo>
                    <a:pt x="608" y="116"/>
                    <a:pt x="608" y="116"/>
                    <a:pt x="608" y="116"/>
                  </a:cubicBezTo>
                  <a:cubicBezTo>
                    <a:pt x="610" y="141"/>
                    <a:pt x="610" y="141"/>
                    <a:pt x="610" y="141"/>
                  </a:cubicBezTo>
                  <a:cubicBezTo>
                    <a:pt x="610" y="141"/>
                    <a:pt x="617" y="146"/>
                    <a:pt x="619" y="147"/>
                  </a:cubicBezTo>
                  <a:cubicBezTo>
                    <a:pt x="617" y="151"/>
                    <a:pt x="616" y="153"/>
                    <a:pt x="614" y="157"/>
                  </a:cubicBezTo>
                  <a:cubicBezTo>
                    <a:pt x="606" y="151"/>
                    <a:pt x="591" y="141"/>
                    <a:pt x="574" y="134"/>
                  </a:cubicBezTo>
                  <a:cubicBezTo>
                    <a:pt x="576" y="127"/>
                    <a:pt x="578" y="119"/>
                    <a:pt x="580" y="111"/>
                  </a:cubicBezTo>
                  <a:cubicBezTo>
                    <a:pt x="584" y="112"/>
                    <a:pt x="593" y="115"/>
                    <a:pt x="593" y="115"/>
                  </a:cubicBezTo>
                  <a:cubicBezTo>
                    <a:pt x="613" y="97"/>
                    <a:pt x="613" y="97"/>
                    <a:pt x="613" y="97"/>
                  </a:cubicBezTo>
                  <a:cubicBezTo>
                    <a:pt x="605" y="71"/>
                    <a:pt x="605" y="71"/>
                    <a:pt x="605" y="71"/>
                  </a:cubicBezTo>
                  <a:cubicBezTo>
                    <a:pt x="605" y="71"/>
                    <a:pt x="596" y="69"/>
                    <a:pt x="592" y="68"/>
                  </a:cubicBezTo>
                  <a:cubicBezTo>
                    <a:pt x="593" y="64"/>
                    <a:pt x="595" y="55"/>
                    <a:pt x="595" y="55"/>
                  </a:cubicBezTo>
                  <a:cubicBezTo>
                    <a:pt x="578" y="34"/>
                    <a:pt x="578" y="34"/>
                    <a:pt x="578" y="34"/>
                  </a:cubicBezTo>
                  <a:cubicBezTo>
                    <a:pt x="552" y="43"/>
                    <a:pt x="552" y="43"/>
                    <a:pt x="552" y="43"/>
                  </a:cubicBezTo>
                  <a:cubicBezTo>
                    <a:pt x="552" y="43"/>
                    <a:pt x="550" y="52"/>
                    <a:pt x="549" y="56"/>
                  </a:cubicBezTo>
                  <a:cubicBezTo>
                    <a:pt x="545" y="55"/>
                    <a:pt x="536" y="52"/>
                    <a:pt x="536" y="52"/>
                  </a:cubicBezTo>
                  <a:cubicBezTo>
                    <a:pt x="515" y="70"/>
                    <a:pt x="515" y="70"/>
                    <a:pt x="515" y="70"/>
                  </a:cubicBezTo>
                  <a:cubicBezTo>
                    <a:pt x="524" y="96"/>
                    <a:pt x="524" y="96"/>
                    <a:pt x="524" y="96"/>
                  </a:cubicBezTo>
                  <a:cubicBezTo>
                    <a:pt x="524" y="96"/>
                    <a:pt x="533" y="98"/>
                    <a:pt x="537" y="99"/>
                  </a:cubicBezTo>
                  <a:cubicBezTo>
                    <a:pt x="535" y="107"/>
                    <a:pt x="533" y="113"/>
                    <a:pt x="531" y="120"/>
                  </a:cubicBezTo>
                  <a:cubicBezTo>
                    <a:pt x="521" y="118"/>
                    <a:pt x="502" y="114"/>
                    <a:pt x="480" y="112"/>
                  </a:cubicBezTo>
                  <a:cubicBezTo>
                    <a:pt x="480" y="85"/>
                    <a:pt x="480" y="85"/>
                    <a:pt x="480" y="85"/>
                  </a:cubicBezTo>
                  <a:cubicBezTo>
                    <a:pt x="495" y="85"/>
                    <a:pt x="495" y="85"/>
                    <a:pt x="495" y="85"/>
                  </a:cubicBezTo>
                  <a:cubicBezTo>
                    <a:pt x="513" y="60"/>
                    <a:pt x="513" y="60"/>
                    <a:pt x="513" y="60"/>
                  </a:cubicBezTo>
                  <a:cubicBezTo>
                    <a:pt x="495" y="34"/>
                    <a:pt x="495" y="34"/>
                    <a:pt x="495" y="34"/>
                  </a:cubicBezTo>
                  <a:cubicBezTo>
                    <a:pt x="480" y="34"/>
                    <a:pt x="480" y="34"/>
                    <a:pt x="480" y="34"/>
                  </a:cubicBezTo>
                  <a:cubicBezTo>
                    <a:pt x="480" y="18"/>
                    <a:pt x="480" y="18"/>
                    <a:pt x="480" y="18"/>
                  </a:cubicBezTo>
                  <a:cubicBezTo>
                    <a:pt x="454" y="0"/>
                    <a:pt x="454" y="0"/>
                    <a:pt x="454" y="0"/>
                  </a:cubicBezTo>
                  <a:cubicBezTo>
                    <a:pt x="428" y="18"/>
                    <a:pt x="428" y="18"/>
                    <a:pt x="428" y="18"/>
                  </a:cubicBezTo>
                  <a:cubicBezTo>
                    <a:pt x="428" y="34"/>
                    <a:pt x="428" y="34"/>
                    <a:pt x="428" y="34"/>
                  </a:cubicBezTo>
                  <a:cubicBezTo>
                    <a:pt x="413" y="34"/>
                    <a:pt x="413" y="34"/>
                    <a:pt x="413" y="34"/>
                  </a:cubicBezTo>
                  <a:cubicBezTo>
                    <a:pt x="395" y="60"/>
                    <a:pt x="395" y="60"/>
                    <a:pt x="395" y="60"/>
                  </a:cubicBezTo>
                  <a:cubicBezTo>
                    <a:pt x="413" y="85"/>
                    <a:pt x="413" y="85"/>
                    <a:pt x="413" y="85"/>
                  </a:cubicBezTo>
                  <a:cubicBezTo>
                    <a:pt x="428" y="85"/>
                    <a:pt x="428" y="85"/>
                    <a:pt x="428" y="85"/>
                  </a:cubicBezTo>
                  <a:cubicBezTo>
                    <a:pt x="428" y="112"/>
                    <a:pt x="428" y="112"/>
                    <a:pt x="428" y="112"/>
                  </a:cubicBezTo>
                  <a:cubicBezTo>
                    <a:pt x="406" y="114"/>
                    <a:pt x="388" y="118"/>
                    <a:pt x="377" y="120"/>
                  </a:cubicBezTo>
                  <a:cubicBezTo>
                    <a:pt x="375" y="113"/>
                    <a:pt x="373" y="107"/>
                    <a:pt x="371" y="99"/>
                  </a:cubicBezTo>
                  <a:cubicBezTo>
                    <a:pt x="376" y="98"/>
                    <a:pt x="384" y="96"/>
                    <a:pt x="384" y="96"/>
                  </a:cubicBezTo>
                  <a:cubicBezTo>
                    <a:pt x="393" y="70"/>
                    <a:pt x="393" y="70"/>
                    <a:pt x="393" y="70"/>
                  </a:cubicBezTo>
                  <a:cubicBezTo>
                    <a:pt x="372" y="52"/>
                    <a:pt x="372" y="52"/>
                    <a:pt x="372" y="52"/>
                  </a:cubicBezTo>
                  <a:cubicBezTo>
                    <a:pt x="372" y="52"/>
                    <a:pt x="364" y="55"/>
                    <a:pt x="359" y="56"/>
                  </a:cubicBezTo>
                  <a:cubicBezTo>
                    <a:pt x="358" y="52"/>
                    <a:pt x="356" y="43"/>
                    <a:pt x="356" y="43"/>
                  </a:cubicBezTo>
                  <a:cubicBezTo>
                    <a:pt x="330" y="34"/>
                    <a:pt x="330" y="34"/>
                    <a:pt x="330" y="34"/>
                  </a:cubicBezTo>
                  <a:cubicBezTo>
                    <a:pt x="313" y="55"/>
                    <a:pt x="313" y="55"/>
                    <a:pt x="313" y="55"/>
                  </a:cubicBezTo>
                  <a:cubicBezTo>
                    <a:pt x="313" y="55"/>
                    <a:pt x="315" y="64"/>
                    <a:pt x="316" y="68"/>
                  </a:cubicBezTo>
                  <a:cubicBezTo>
                    <a:pt x="312" y="69"/>
                    <a:pt x="303" y="71"/>
                    <a:pt x="303" y="71"/>
                  </a:cubicBezTo>
                  <a:cubicBezTo>
                    <a:pt x="295" y="97"/>
                    <a:pt x="295" y="97"/>
                    <a:pt x="295" y="97"/>
                  </a:cubicBezTo>
                  <a:cubicBezTo>
                    <a:pt x="315" y="115"/>
                    <a:pt x="315" y="115"/>
                    <a:pt x="315" y="115"/>
                  </a:cubicBezTo>
                  <a:cubicBezTo>
                    <a:pt x="315" y="115"/>
                    <a:pt x="324" y="112"/>
                    <a:pt x="328" y="111"/>
                  </a:cubicBezTo>
                  <a:cubicBezTo>
                    <a:pt x="330" y="119"/>
                    <a:pt x="332" y="127"/>
                    <a:pt x="334" y="134"/>
                  </a:cubicBezTo>
                  <a:cubicBezTo>
                    <a:pt x="317" y="141"/>
                    <a:pt x="303" y="151"/>
                    <a:pt x="294" y="157"/>
                  </a:cubicBezTo>
                  <a:cubicBezTo>
                    <a:pt x="292" y="153"/>
                    <a:pt x="291" y="151"/>
                    <a:pt x="289" y="147"/>
                  </a:cubicBezTo>
                  <a:cubicBezTo>
                    <a:pt x="291" y="146"/>
                    <a:pt x="298" y="141"/>
                    <a:pt x="298" y="141"/>
                  </a:cubicBezTo>
                  <a:cubicBezTo>
                    <a:pt x="300" y="116"/>
                    <a:pt x="300" y="116"/>
                    <a:pt x="300" y="116"/>
                  </a:cubicBezTo>
                  <a:cubicBezTo>
                    <a:pt x="277" y="104"/>
                    <a:pt x="277" y="104"/>
                    <a:pt x="277" y="104"/>
                  </a:cubicBezTo>
                  <a:cubicBezTo>
                    <a:pt x="277" y="104"/>
                    <a:pt x="270" y="109"/>
                    <a:pt x="266" y="110"/>
                  </a:cubicBezTo>
                  <a:cubicBezTo>
                    <a:pt x="264" y="107"/>
                    <a:pt x="260" y="100"/>
                    <a:pt x="260" y="100"/>
                  </a:cubicBezTo>
                  <a:cubicBezTo>
                    <a:pt x="234" y="98"/>
                    <a:pt x="234" y="98"/>
                    <a:pt x="234" y="98"/>
                  </a:cubicBezTo>
                  <a:cubicBezTo>
                    <a:pt x="223" y="122"/>
                    <a:pt x="223" y="122"/>
                    <a:pt x="223" y="122"/>
                  </a:cubicBezTo>
                  <a:cubicBezTo>
                    <a:pt x="293" y="241"/>
                    <a:pt x="293" y="241"/>
                    <a:pt x="293" y="241"/>
                  </a:cubicBezTo>
                  <a:cubicBezTo>
                    <a:pt x="296" y="247"/>
                    <a:pt x="300" y="252"/>
                    <a:pt x="307" y="257"/>
                  </a:cubicBezTo>
                  <a:cubicBezTo>
                    <a:pt x="300" y="255"/>
                    <a:pt x="294" y="254"/>
                    <a:pt x="287" y="253"/>
                  </a:cubicBezTo>
                  <a:cubicBezTo>
                    <a:pt x="246" y="250"/>
                    <a:pt x="210" y="262"/>
                    <a:pt x="184" y="285"/>
                  </a:cubicBezTo>
                  <a:cubicBezTo>
                    <a:pt x="158" y="307"/>
                    <a:pt x="143" y="341"/>
                    <a:pt x="140" y="381"/>
                  </a:cubicBezTo>
                  <a:cubicBezTo>
                    <a:pt x="140" y="385"/>
                    <a:pt x="140" y="388"/>
                    <a:pt x="140" y="392"/>
                  </a:cubicBezTo>
                  <a:cubicBezTo>
                    <a:pt x="140" y="422"/>
                    <a:pt x="148" y="451"/>
                    <a:pt x="155" y="476"/>
                  </a:cubicBezTo>
                  <a:cubicBezTo>
                    <a:pt x="160" y="496"/>
                    <a:pt x="165" y="514"/>
                    <a:pt x="165" y="529"/>
                  </a:cubicBezTo>
                  <a:cubicBezTo>
                    <a:pt x="165" y="530"/>
                    <a:pt x="165" y="532"/>
                    <a:pt x="165" y="533"/>
                  </a:cubicBezTo>
                  <a:cubicBezTo>
                    <a:pt x="164" y="546"/>
                    <a:pt x="162" y="552"/>
                    <a:pt x="160" y="555"/>
                  </a:cubicBezTo>
                  <a:cubicBezTo>
                    <a:pt x="127" y="556"/>
                    <a:pt x="113" y="579"/>
                    <a:pt x="112" y="601"/>
                  </a:cubicBezTo>
                  <a:cubicBezTo>
                    <a:pt x="112" y="602"/>
                    <a:pt x="112" y="602"/>
                    <a:pt x="112" y="603"/>
                  </a:cubicBezTo>
                  <a:cubicBezTo>
                    <a:pt x="112" y="623"/>
                    <a:pt x="126" y="639"/>
                    <a:pt x="146" y="645"/>
                  </a:cubicBezTo>
                  <a:cubicBezTo>
                    <a:pt x="132" y="651"/>
                    <a:pt x="121" y="662"/>
                    <a:pt x="113" y="676"/>
                  </a:cubicBezTo>
                  <a:cubicBezTo>
                    <a:pt x="55" y="676"/>
                    <a:pt x="55" y="676"/>
                    <a:pt x="55" y="676"/>
                  </a:cubicBezTo>
                  <a:cubicBezTo>
                    <a:pt x="0" y="730"/>
                    <a:pt x="0" y="730"/>
                    <a:pt x="0" y="730"/>
                  </a:cubicBezTo>
                  <a:cubicBezTo>
                    <a:pt x="48" y="779"/>
                    <a:pt x="48" y="779"/>
                    <a:pt x="48" y="779"/>
                  </a:cubicBezTo>
                  <a:cubicBezTo>
                    <a:pt x="46" y="813"/>
                    <a:pt x="41" y="837"/>
                    <a:pt x="29" y="860"/>
                  </a:cubicBezTo>
                  <a:cubicBezTo>
                    <a:pt x="17" y="886"/>
                    <a:pt x="16" y="919"/>
                    <a:pt x="16" y="929"/>
                  </a:cubicBezTo>
                  <a:cubicBezTo>
                    <a:pt x="16" y="952"/>
                    <a:pt x="22" y="1012"/>
                    <a:pt x="82" y="1060"/>
                  </a:cubicBezTo>
                  <a:cubicBezTo>
                    <a:pt x="109" y="1082"/>
                    <a:pt x="133" y="1087"/>
                    <a:pt x="155" y="1091"/>
                  </a:cubicBezTo>
                  <a:cubicBezTo>
                    <a:pt x="171" y="1095"/>
                    <a:pt x="186" y="1098"/>
                    <a:pt x="203" y="1106"/>
                  </a:cubicBezTo>
                  <a:cubicBezTo>
                    <a:pt x="241" y="1125"/>
                    <a:pt x="254" y="1143"/>
                    <a:pt x="265" y="1156"/>
                  </a:cubicBezTo>
                  <a:cubicBezTo>
                    <a:pt x="267" y="1159"/>
                    <a:pt x="267" y="1159"/>
                    <a:pt x="267" y="1159"/>
                  </a:cubicBezTo>
                  <a:cubicBezTo>
                    <a:pt x="333" y="1244"/>
                    <a:pt x="420" y="1253"/>
                    <a:pt x="454" y="1253"/>
                  </a:cubicBezTo>
                  <a:cubicBezTo>
                    <a:pt x="488" y="1253"/>
                    <a:pt x="575" y="1244"/>
                    <a:pt x="642" y="1159"/>
                  </a:cubicBezTo>
                  <a:cubicBezTo>
                    <a:pt x="644" y="1156"/>
                    <a:pt x="644" y="1156"/>
                    <a:pt x="644" y="1156"/>
                  </a:cubicBezTo>
                  <a:cubicBezTo>
                    <a:pt x="654" y="1143"/>
                    <a:pt x="667" y="1125"/>
                    <a:pt x="705" y="1106"/>
                  </a:cubicBezTo>
                  <a:cubicBezTo>
                    <a:pt x="722" y="1098"/>
                    <a:pt x="737" y="1095"/>
                    <a:pt x="753" y="1091"/>
                  </a:cubicBezTo>
                  <a:cubicBezTo>
                    <a:pt x="775" y="1087"/>
                    <a:pt x="799" y="1082"/>
                    <a:pt x="826" y="1060"/>
                  </a:cubicBezTo>
                  <a:cubicBezTo>
                    <a:pt x="886" y="1012"/>
                    <a:pt x="892" y="952"/>
                    <a:pt x="892" y="929"/>
                  </a:cubicBezTo>
                  <a:cubicBezTo>
                    <a:pt x="892" y="919"/>
                    <a:pt x="892" y="886"/>
                    <a:pt x="879" y="860"/>
                  </a:cubicBezTo>
                  <a:cubicBezTo>
                    <a:pt x="868" y="837"/>
                    <a:pt x="862" y="813"/>
                    <a:pt x="860" y="779"/>
                  </a:cubicBezTo>
                  <a:cubicBezTo>
                    <a:pt x="908" y="730"/>
                    <a:pt x="908" y="730"/>
                    <a:pt x="908" y="730"/>
                  </a:cubicBezTo>
                  <a:lnTo>
                    <a:pt x="853" y="676"/>
                  </a:lnTo>
                  <a:close/>
                  <a:moveTo>
                    <a:pt x="780" y="685"/>
                  </a:moveTo>
                  <a:cubicBezTo>
                    <a:pt x="780" y="686"/>
                    <a:pt x="781" y="688"/>
                    <a:pt x="782" y="689"/>
                  </a:cubicBezTo>
                  <a:cubicBezTo>
                    <a:pt x="783" y="691"/>
                    <a:pt x="783" y="693"/>
                    <a:pt x="784" y="694"/>
                  </a:cubicBezTo>
                  <a:cubicBezTo>
                    <a:pt x="789" y="707"/>
                    <a:pt x="790" y="721"/>
                    <a:pt x="790" y="734"/>
                  </a:cubicBezTo>
                  <a:cubicBezTo>
                    <a:pt x="790" y="757"/>
                    <a:pt x="785" y="785"/>
                    <a:pt x="777" y="814"/>
                  </a:cubicBezTo>
                  <a:cubicBezTo>
                    <a:pt x="762" y="866"/>
                    <a:pt x="739" y="919"/>
                    <a:pt x="727" y="946"/>
                  </a:cubicBezTo>
                  <a:cubicBezTo>
                    <a:pt x="722" y="935"/>
                    <a:pt x="714" y="916"/>
                    <a:pt x="714" y="916"/>
                  </a:cubicBezTo>
                  <a:cubicBezTo>
                    <a:pt x="714" y="916"/>
                    <a:pt x="692" y="921"/>
                    <a:pt x="679" y="925"/>
                  </a:cubicBezTo>
                  <a:cubicBezTo>
                    <a:pt x="692" y="904"/>
                    <a:pt x="715" y="867"/>
                    <a:pt x="740" y="827"/>
                  </a:cubicBezTo>
                  <a:cubicBezTo>
                    <a:pt x="756" y="801"/>
                    <a:pt x="768" y="764"/>
                    <a:pt x="768" y="732"/>
                  </a:cubicBezTo>
                  <a:cubicBezTo>
                    <a:pt x="768" y="720"/>
                    <a:pt x="766" y="708"/>
                    <a:pt x="762" y="698"/>
                  </a:cubicBezTo>
                  <a:cubicBezTo>
                    <a:pt x="761" y="696"/>
                    <a:pt x="760" y="693"/>
                    <a:pt x="758" y="691"/>
                  </a:cubicBezTo>
                  <a:cubicBezTo>
                    <a:pt x="758" y="691"/>
                    <a:pt x="758" y="691"/>
                    <a:pt x="758" y="691"/>
                  </a:cubicBezTo>
                  <a:cubicBezTo>
                    <a:pt x="758" y="691"/>
                    <a:pt x="758" y="691"/>
                    <a:pt x="758" y="691"/>
                  </a:cubicBezTo>
                  <a:cubicBezTo>
                    <a:pt x="751" y="680"/>
                    <a:pt x="739" y="671"/>
                    <a:pt x="723" y="671"/>
                  </a:cubicBezTo>
                  <a:cubicBezTo>
                    <a:pt x="701" y="671"/>
                    <a:pt x="687" y="689"/>
                    <a:pt x="687" y="706"/>
                  </a:cubicBezTo>
                  <a:cubicBezTo>
                    <a:pt x="705" y="706"/>
                    <a:pt x="705" y="706"/>
                    <a:pt x="705" y="706"/>
                  </a:cubicBezTo>
                  <a:cubicBezTo>
                    <a:pt x="705" y="706"/>
                    <a:pt x="705" y="705"/>
                    <a:pt x="705" y="704"/>
                  </a:cubicBezTo>
                  <a:cubicBezTo>
                    <a:pt x="706" y="698"/>
                    <a:pt x="712" y="689"/>
                    <a:pt x="723" y="689"/>
                  </a:cubicBezTo>
                  <a:cubicBezTo>
                    <a:pt x="731" y="689"/>
                    <a:pt x="737" y="693"/>
                    <a:pt x="741" y="698"/>
                  </a:cubicBezTo>
                  <a:cubicBezTo>
                    <a:pt x="742" y="699"/>
                    <a:pt x="742" y="700"/>
                    <a:pt x="743" y="702"/>
                  </a:cubicBezTo>
                  <a:cubicBezTo>
                    <a:pt x="744" y="702"/>
                    <a:pt x="744" y="703"/>
                    <a:pt x="744" y="704"/>
                  </a:cubicBezTo>
                  <a:cubicBezTo>
                    <a:pt x="746" y="708"/>
                    <a:pt x="747" y="712"/>
                    <a:pt x="747" y="716"/>
                  </a:cubicBezTo>
                  <a:cubicBezTo>
                    <a:pt x="747" y="736"/>
                    <a:pt x="733" y="749"/>
                    <a:pt x="711" y="749"/>
                  </a:cubicBezTo>
                  <a:cubicBezTo>
                    <a:pt x="687" y="749"/>
                    <a:pt x="669" y="731"/>
                    <a:pt x="669" y="706"/>
                  </a:cubicBezTo>
                  <a:cubicBezTo>
                    <a:pt x="669" y="685"/>
                    <a:pt x="686" y="655"/>
                    <a:pt x="722" y="655"/>
                  </a:cubicBezTo>
                  <a:cubicBezTo>
                    <a:pt x="753" y="655"/>
                    <a:pt x="770" y="668"/>
                    <a:pt x="780" y="685"/>
                  </a:cubicBezTo>
                  <a:moveTo>
                    <a:pt x="260" y="709"/>
                  </a:moveTo>
                  <a:cubicBezTo>
                    <a:pt x="260" y="624"/>
                    <a:pt x="275" y="544"/>
                    <a:pt x="303" y="479"/>
                  </a:cubicBezTo>
                  <a:cubicBezTo>
                    <a:pt x="303" y="570"/>
                    <a:pt x="303" y="570"/>
                    <a:pt x="303" y="570"/>
                  </a:cubicBezTo>
                  <a:cubicBezTo>
                    <a:pt x="303" y="570"/>
                    <a:pt x="331" y="542"/>
                    <a:pt x="338" y="535"/>
                  </a:cubicBezTo>
                  <a:cubicBezTo>
                    <a:pt x="345" y="542"/>
                    <a:pt x="374" y="571"/>
                    <a:pt x="374" y="571"/>
                  </a:cubicBezTo>
                  <a:cubicBezTo>
                    <a:pt x="374" y="490"/>
                    <a:pt x="374" y="490"/>
                    <a:pt x="374" y="490"/>
                  </a:cubicBezTo>
                  <a:cubicBezTo>
                    <a:pt x="546" y="603"/>
                    <a:pt x="546" y="603"/>
                    <a:pt x="546" y="603"/>
                  </a:cubicBezTo>
                  <a:cubicBezTo>
                    <a:pt x="407" y="603"/>
                    <a:pt x="407" y="603"/>
                    <a:pt x="407" y="603"/>
                  </a:cubicBezTo>
                  <a:cubicBezTo>
                    <a:pt x="407" y="603"/>
                    <a:pt x="435" y="631"/>
                    <a:pt x="442" y="639"/>
                  </a:cubicBezTo>
                  <a:cubicBezTo>
                    <a:pt x="435" y="646"/>
                    <a:pt x="407" y="674"/>
                    <a:pt x="407" y="674"/>
                  </a:cubicBezTo>
                  <a:cubicBezTo>
                    <a:pt x="647" y="674"/>
                    <a:pt x="647" y="674"/>
                    <a:pt x="647" y="674"/>
                  </a:cubicBezTo>
                  <a:cubicBezTo>
                    <a:pt x="648" y="686"/>
                    <a:pt x="648" y="697"/>
                    <a:pt x="648" y="709"/>
                  </a:cubicBezTo>
                  <a:lnTo>
                    <a:pt x="260" y="709"/>
                  </a:lnTo>
                  <a:close/>
                  <a:moveTo>
                    <a:pt x="648" y="728"/>
                  </a:moveTo>
                  <a:cubicBezTo>
                    <a:pt x="647" y="826"/>
                    <a:pt x="626" y="917"/>
                    <a:pt x="590" y="987"/>
                  </a:cubicBezTo>
                  <a:cubicBezTo>
                    <a:pt x="553" y="1057"/>
                    <a:pt x="505" y="1096"/>
                    <a:pt x="454" y="1096"/>
                  </a:cubicBezTo>
                  <a:cubicBezTo>
                    <a:pt x="403" y="1096"/>
                    <a:pt x="355" y="1057"/>
                    <a:pt x="318" y="987"/>
                  </a:cubicBezTo>
                  <a:cubicBezTo>
                    <a:pt x="282" y="917"/>
                    <a:pt x="261" y="826"/>
                    <a:pt x="260" y="728"/>
                  </a:cubicBezTo>
                  <a:lnTo>
                    <a:pt x="648" y="728"/>
                  </a:lnTo>
                  <a:close/>
                  <a:moveTo>
                    <a:pt x="209" y="499"/>
                  </a:moveTo>
                  <a:cubicBezTo>
                    <a:pt x="204" y="477"/>
                    <a:pt x="199" y="455"/>
                    <a:pt x="199" y="425"/>
                  </a:cubicBezTo>
                  <a:cubicBezTo>
                    <a:pt x="199" y="420"/>
                    <a:pt x="199" y="414"/>
                    <a:pt x="199" y="408"/>
                  </a:cubicBezTo>
                  <a:cubicBezTo>
                    <a:pt x="203" y="359"/>
                    <a:pt x="231" y="338"/>
                    <a:pt x="248" y="330"/>
                  </a:cubicBezTo>
                  <a:cubicBezTo>
                    <a:pt x="253" y="328"/>
                    <a:pt x="259" y="326"/>
                    <a:pt x="264" y="325"/>
                  </a:cubicBezTo>
                  <a:cubicBezTo>
                    <a:pt x="258" y="332"/>
                    <a:pt x="254" y="341"/>
                    <a:pt x="254" y="351"/>
                  </a:cubicBezTo>
                  <a:cubicBezTo>
                    <a:pt x="254" y="352"/>
                    <a:pt x="254" y="354"/>
                    <a:pt x="254" y="355"/>
                  </a:cubicBezTo>
                  <a:cubicBezTo>
                    <a:pt x="254" y="384"/>
                    <a:pt x="274" y="405"/>
                    <a:pt x="305" y="407"/>
                  </a:cubicBezTo>
                  <a:cubicBezTo>
                    <a:pt x="310" y="407"/>
                    <a:pt x="315" y="407"/>
                    <a:pt x="320" y="406"/>
                  </a:cubicBezTo>
                  <a:cubicBezTo>
                    <a:pt x="314" y="416"/>
                    <a:pt x="308" y="426"/>
                    <a:pt x="302" y="437"/>
                  </a:cubicBezTo>
                  <a:cubicBezTo>
                    <a:pt x="269" y="499"/>
                    <a:pt x="249" y="579"/>
                    <a:pt x="243" y="665"/>
                  </a:cubicBezTo>
                  <a:cubicBezTo>
                    <a:pt x="231" y="649"/>
                    <a:pt x="213" y="638"/>
                    <a:pt x="190" y="637"/>
                  </a:cubicBezTo>
                  <a:cubicBezTo>
                    <a:pt x="203" y="627"/>
                    <a:pt x="214" y="607"/>
                    <a:pt x="217" y="569"/>
                  </a:cubicBezTo>
                  <a:cubicBezTo>
                    <a:pt x="217" y="565"/>
                    <a:pt x="217" y="562"/>
                    <a:pt x="217" y="558"/>
                  </a:cubicBezTo>
                  <a:cubicBezTo>
                    <a:pt x="217" y="537"/>
                    <a:pt x="213" y="518"/>
                    <a:pt x="209" y="499"/>
                  </a:cubicBezTo>
                  <a:moveTo>
                    <a:pt x="538" y="348"/>
                  </a:moveTo>
                  <a:cubicBezTo>
                    <a:pt x="538" y="349"/>
                    <a:pt x="538" y="349"/>
                    <a:pt x="538" y="350"/>
                  </a:cubicBezTo>
                  <a:cubicBezTo>
                    <a:pt x="526" y="340"/>
                    <a:pt x="513" y="332"/>
                    <a:pt x="499" y="327"/>
                  </a:cubicBezTo>
                  <a:cubicBezTo>
                    <a:pt x="499" y="318"/>
                    <a:pt x="499" y="301"/>
                    <a:pt x="507" y="286"/>
                  </a:cubicBezTo>
                  <a:cubicBezTo>
                    <a:pt x="531" y="283"/>
                    <a:pt x="554" y="278"/>
                    <a:pt x="572" y="271"/>
                  </a:cubicBezTo>
                  <a:cubicBezTo>
                    <a:pt x="568" y="274"/>
                    <a:pt x="564" y="278"/>
                    <a:pt x="560" y="282"/>
                  </a:cubicBezTo>
                  <a:cubicBezTo>
                    <a:pt x="544" y="300"/>
                    <a:pt x="536" y="324"/>
                    <a:pt x="538" y="348"/>
                  </a:cubicBezTo>
                  <a:moveTo>
                    <a:pt x="454" y="271"/>
                  </a:moveTo>
                  <a:cubicBezTo>
                    <a:pt x="369" y="271"/>
                    <a:pt x="313" y="246"/>
                    <a:pt x="309" y="233"/>
                  </a:cubicBezTo>
                  <a:cubicBezTo>
                    <a:pt x="309" y="232"/>
                    <a:pt x="309" y="232"/>
                    <a:pt x="309" y="232"/>
                  </a:cubicBezTo>
                  <a:cubicBezTo>
                    <a:pt x="309" y="232"/>
                    <a:pt x="309" y="231"/>
                    <a:pt x="309" y="231"/>
                  </a:cubicBezTo>
                  <a:cubicBezTo>
                    <a:pt x="309" y="210"/>
                    <a:pt x="367" y="178"/>
                    <a:pt x="454" y="178"/>
                  </a:cubicBezTo>
                  <a:cubicBezTo>
                    <a:pt x="541" y="178"/>
                    <a:pt x="599" y="210"/>
                    <a:pt x="599" y="231"/>
                  </a:cubicBezTo>
                  <a:cubicBezTo>
                    <a:pt x="599" y="245"/>
                    <a:pt x="543" y="271"/>
                    <a:pt x="454" y="271"/>
                  </a:cubicBezTo>
                  <a:moveTo>
                    <a:pt x="487" y="288"/>
                  </a:moveTo>
                  <a:cubicBezTo>
                    <a:pt x="482" y="300"/>
                    <a:pt x="481" y="312"/>
                    <a:pt x="481" y="321"/>
                  </a:cubicBezTo>
                  <a:cubicBezTo>
                    <a:pt x="472" y="319"/>
                    <a:pt x="463" y="318"/>
                    <a:pt x="454" y="318"/>
                  </a:cubicBezTo>
                  <a:cubicBezTo>
                    <a:pt x="445" y="318"/>
                    <a:pt x="436" y="319"/>
                    <a:pt x="427" y="321"/>
                  </a:cubicBezTo>
                  <a:cubicBezTo>
                    <a:pt x="427" y="312"/>
                    <a:pt x="426" y="300"/>
                    <a:pt x="422" y="288"/>
                  </a:cubicBezTo>
                  <a:cubicBezTo>
                    <a:pt x="432" y="289"/>
                    <a:pt x="443" y="289"/>
                    <a:pt x="454" y="289"/>
                  </a:cubicBezTo>
                  <a:cubicBezTo>
                    <a:pt x="465" y="289"/>
                    <a:pt x="476" y="289"/>
                    <a:pt x="487" y="288"/>
                  </a:cubicBezTo>
                  <a:moveTo>
                    <a:pt x="401" y="286"/>
                  </a:moveTo>
                  <a:cubicBezTo>
                    <a:pt x="409" y="301"/>
                    <a:pt x="409" y="318"/>
                    <a:pt x="409" y="327"/>
                  </a:cubicBezTo>
                  <a:cubicBezTo>
                    <a:pt x="395" y="332"/>
                    <a:pt x="382" y="340"/>
                    <a:pt x="370" y="350"/>
                  </a:cubicBezTo>
                  <a:cubicBezTo>
                    <a:pt x="370" y="349"/>
                    <a:pt x="370" y="349"/>
                    <a:pt x="370" y="348"/>
                  </a:cubicBezTo>
                  <a:cubicBezTo>
                    <a:pt x="372" y="324"/>
                    <a:pt x="364" y="300"/>
                    <a:pt x="348" y="282"/>
                  </a:cubicBezTo>
                  <a:cubicBezTo>
                    <a:pt x="345" y="278"/>
                    <a:pt x="341" y="274"/>
                    <a:pt x="336" y="271"/>
                  </a:cubicBezTo>
                  <a:cubicBezTo>
                    <a:pt x="355" y="278"/>
                    <a:pt x="377" y="283"/>
                    <a:pt x="401" y="286"/>
                  </a:cubicBezTo>
                  <a:moveTo>
                    <a:pt x="454" y="336"/>
                  </a:moveTo>
                  <a:cubicBezTo>
                    <a:pt x="505" y="336"/>
                    <a:pt x="553" y="375"/>
                    <a:pt x="590" y="445"/>
                  </a:cubicBezTo>
                  <a:cubicBezTo>
                    <a:pt x="610" y="483"/>
                    <a:pt x="625" y="528"/>
                    <a:pt x="635" y="576"/>
                  </a:cubicBezTo>
                  <a:cubicBezTo>
                    <a:pt x="354" y="391"/>
                    <a:pt x="354" y="391"/>
                    <a:pt x="354" y="391"/>
                  </a:cubicBezTo>
                  <a:cubicBezTo>
                    <a:pt x="384" y="355"/>
                    <a:pt x="418" y="336"/>
                    <a:pt x="454" y="336"/>
                  </a:cubicBezTo>
                  <a:moveTo>
                    <a:pt x="639" y="601"/>
                  </a:moveTo>
                  <a:cubicBezTo>
                    <a:pt x="642" y="616"/>
                    <a:pt x="644" y="631"/>
                    <a:pt x="645" y="647"/>
                  </a:cubicBezTo>
                  <a:cubicBezTo>
                    <a:pt x="324" y="435"/>
                    <a:pt x="324" y="435"/>
                    <a:pt x="324" y="435"/>
                  </a:cubicBezTo>
                  <a:cubicBezTo>
                    <a:pt x="330" y="424"/>
                    <a:pt x="336" y="414"/>
                    <a:pt x="343" y="405"/>
                  </a:cubicBezTo>
                  <a:lnTo>
                    <a:pt x="639" y="601"/>
                  </a:lnTo>
                  <a:close/>
                  <a:moveTo>
                    <a:pt x="451" y="621"/>
                  </a:moveTo>
                  <a:cubicBezTo>
                    <a:pt x="479" y="621"/>
                    <a:pt x="556" y="621"/>
                    <a:pt x="573" y="621"/>
                  </a:cubicBezTo>
                  <a:cubicBezTo>
                    <a:pt x="625" y="656"/>
                    <a:pt x="625" y="656"/>
                    <a:pt x="625" y="656"/>
                  </a:cubicBezTo>
                  <a:cubicBezTo>
                    <a:pt x="451" y="656"/>
                    <a:pt x="451" y="656"/>
                    <a:pt x="451" y="656"/>
                  </a:cubicBezTo>
                  <a:cubicBezTo>
                    <a:pt x="456" y="651"/>
                    <a:pt x="468" y="639"/>
                    <a:pt x="468" y="639"/>
                  </a:cubicBezTo>
                  <a:cubicBezTo>
                    <a:pt x="468" y="639"/>
                    <a:pt x="456" y="627"/>
                    <a:pt x="451" y="621"/>
                  </a:cubicBezTo>
                  <a:moveTo>
                    <a:pt x="355" y="478"/>
                  </a:moveTo>
                  <a:cubicBezTo>
                    <a:pt x="355" y="526"/>
                    <a:pt x="355" y="526"/>
                    <a:pt x="355" y="526"/>
                  </a:cubicBezTo>
                  <a:cubicBezTo>
                    <a:pt x="350" y="521"/>
                    <a:pt x="338" y="509"/>
                    <a:pt x="338" y="509"/>
                  </a:cubicBezTo>
                  <a:cubicBezTo>
                    <a:pt x="338" y="509"/>
                    <a:pt x="326" y="521"/>
                    <a:pt x="321" y="526"/>
                  </a:cubicBezTo>
                  <a:cubicBezTo>
                    <a:pt x="321" y="455"/>
                    <a:pt x="321" y="455"/>
                    <a:pt x="321" y="455"/>
                  </a:cubicBezTo>
                  <a:lnTo>
                    <a:pt x="355" y="478"/>
                  </a:lnTo>
                  <a:close/>
                  <a:moveTo>
                    <a:pt x="606" y="437"/>
                  </a:moveTo>
                  <a:cubicBezTo>
                    <a:pt x="600" y="426"/>
                    <a:pt x="594" y="416"/>
                    <a:pt x="588" y="406"/>
                  </a:cubicBezTo>
                  <a:cubicBezTo>
                    <a:pt x="593" y="407"/>
                    <a:pt x="598" y="407"/>
                    <a:pt x="604" y="407"/>
                  </a:cubicBezTo>
                  <a:cubicBezTo>
                    <a:pt x="634" y="405"/>
                    <a:pt x="654" y="384"/>
                    <a:pt x="654" y="355"/>
                  </a:cubicBezTo>
                  <a:cubicBezTo>
                    <a:pt x="654" y="354"/>
                    <a:pt x="654" y="352"/>
                    <a:pt x="654" y="351"/>
                  </a:cubicBezTo>
                  <a:cubicBezTo>
                    <a:pt x="654" y="341"/>
                    <a:pt x="650" y="332"/>
                    <a:pt x="644" y="325"/>
                  </a:cubicBezTo>
                  <a:cubicBezTo>
                    <a:pt x="650" y="326"/>
                    <a:pt x="655" y="328"/>
                    <a:pt x="660" y="330"/>
                  </a:cubicBezTo>
                  <a:cubicBezTo>
                    <a:pt x="677" y="338"/>
                    <a:pt x="706" y="359"/>
                    <a:pt x="709" y="408"/>
                  </a:cubicBezTo>
                  <a:cubicBezTo>
                    <a:pt x="709" y="414"/>
                    <a:pt x="709" y="420"/>
                    <a:pt x="709" y="425"/>
                  </a:cubicBezTo>
                  <a:cubicBezTo>
                    <a:pt x="709" y="455"/>
                    <a:pt x="704" y="477"/>
                    <a:pt x="699" y="499"/>
                  </a:cubicBezTo>
                  <a:cubicBezTo>
                    <a:pt x="695" y="518"/>
                    <a:pt x="691" y="537"/>
                    <a:pt x="691" y="558"/>
                  </a:cubicBezTo>
                  <a:cubicBezTo>
                    <a:pt x="691" y="562"/>
                    <a:pt x="691" y="565"/>
                    <a:pt x="691" y="569"/>
                  </a:cubicBezTo>
                  <a:cubicBezTo>
                    <a:pt x="694" y="607"/>
                    <a:pt x="705" y="627"/>
                    <a:pt x="718" y="637"/>
                  </a:cubicBezTo>
                  <a:cubicBezTo>
                    <a:pt x="695" y="638"/>
                    <a:pt x="677" y="649"/>
                    <a:pt x="665" y="665"/>
                  </a:cubicBezTo>
                  <a:cubicBezTo>
                    <a:pt x="659" y="579"/>
                    <a:pt x="639" y="499"/>
                    <a:pt x="606" y="437"/>
                  </a:cubicBezTo>
                  <a:moveTo>
                    <a:pt x="623" y="271"/>
                  </a:moveTo>
                  <a:cubicBezTo>
                    <a:pt x="658" y="269"/>
                    <a:pt x="690" y="279"/>
                    <a:pt x="712" y="298"/>
                  </a:cubicBezTo>
                  <a:cubicBezTo>
                    <a:pt x="735" y="318"/>
                    <a:pt x="748" y="347"/>
                    <a:pt x="750" y="382"/>
                  </a:cubicBezTo>
                  <a:cubicBezTo>
                    <a:pt x="752" y="414"/>
                    <a:pt x="743" y="444"/>
                    <a:pt x="736" y="471"/>
                  </a:cubicBezTo>
                  <a:cubicBezTo>
                    <a:pt x="730" y="494"/>
                    <a:pt x="724" y="516"/>
                    <a:pt x="725" y="534"/>
                  </a:cubicBezTo>
                  <a:cubicBezTo>
                    <a:pt x="727" y="561"/>
                    <a:pt x="735" y="570"/>
                    <a:pt x="737" y="572"/>
                  </a:cubicBezTo>
                  <a:cubicBezTo>
                    <a:pt x="740" y="574"/>
                    <a:pt x="740" y="574"/>
                    <a:pt x="740" y="574"/>
                  </a:cubicBezTo>
                  <a:cubicBezTo>
                    <a:pt x="744" y="574"/>
                    <a:pt x="744" y="574"/>
                    <a:pt x="744" y="574"/>
                  </a:cubicBezTo>
                  <a:cubicBezTo>
                    <a:pt x="773" y="572"/>
                    <a:pt x="777" y="593"/>
                    <a:pt x="778" y="602"/>
                  </a:cubicBezTo>
                  <a:cubicBezTo>
                    <a:pt x="779" y="616"/>
                    <a:pt x="766" y="627"/>
                    <a:pt x="749" y="628"/>
                  </a:cubicBezTo>
                  <a:cubicBezTo>
                    <a:pt x="720" y="630"/>
                    <a:pt x="711" y="596"/>
                    <a:pt x="709" y="568"/>
                  </a:cubicBezTo>
                  <a:cubicBezTo>
                    <a:pt x="708" y="544"/>
                    <a:pt x="712" y="525"/>
                    <a:pt x="717" y="503"/>
                  </a:cubicBezTo>
                  <a:cubicBezTo>
                    <a:pt x="723" y="477"/>
                    <a:pt x="730" y="448"/>
                    <a:pt x="727" y="406"/>
                  </a:cubicBezTo>
                  <a:cubicBezTo>
                    <a:pt x="724" y="364"/>
                    <a:pt x="703" y="330"/>
                    <a:pt x="668" y="314"/>
                  </a:cubicBezTo>
                  <a:cubicBezTo>
                    <a:pt x="641" y="301"/>
                    <a:pt x="610" y="301"/>
                    <a:pt x="591" y="314"/>
                  </a:cubicBezTo>
                  <a:cubicBezTo>
                    <a:pt x="591" y="315"/>
                    <a:pt x="591" y="315"/>
                    <a:pt x="591" y="315"/>
                  </a:cubicBezTo>
                  <a:cubicBezTo>
                    <a:pt x="580" y="322"/>
                    <a:pt x="574" y="333"/>
                    <a:pt x="574" y="344"/>
                  </a:cubicBezTo>
                  <a:cubicBezTo>
                    <a:pt x="574" y="345"/>
                    <a:pt x="574" y="346"/>
                    <a:pt x="574" y="346"/>
                  </a:cubicBezTo>
                  <a:cubicBezTo>
                    <a:pt x="593" y="345"/>
                    <a:pt x="593" y="345"/>
                    <a:pt x="593" y="345"/>
                  </a:cubicBezTo>
                  <a:cubicBezTo>
                    <a:pt x="592" y="338"/>
                    <a:pt x="598" y="328"/>
                    <a:pt x="610" y="327"/>
                  </a:cubicBezTo>
                  <a:cubicBezTo>
                    <a:pt x="616" y="326"/>
                    <a:pt x="622" y="328"/>
                    <a:pt x="627" y="332"/>
                  </a:cubicBezTo>
                  <a:cubicBezTo>
                    <a:pt x="633" y="338"/>
                    <a:pt x="636" y="346"/>
                    <a:pt x="636" y="352"/>
                  </a:cubicBezTo>
                  <a:cubicBezTo>
                    <a:pt x="637" y="373"/>
                    <a:pt x="624" y="387"/>
                    <a:pt x="602" y="389"/>
                  </a:cubicBezTo>
                  <a:cubicBezTo>
                    <a:pt x="590" y="389"/>
                    <a:pt x="579" y="386"/>
                    <a:pt x="571" y="379"/>
                  </a:cubicBezTo>
                  <a:cubicBezTo>
                    <a:pt x="562" y="371"/>
                    <a:pt x="557" y="360"/>
                    <a:pt x="556" y="347"/>
                  </a:cubicBezTo>
                  <a:cubicBezTo>
                    <a:pt x="555" y="328"/>
                    <a:pt x="561" y="308"/>
                    <a:pt x="574" y="294"/>
                  </a:cubicBezTo>
                  <a:cubicBezTo>
                    <a:pt x="586" y="281"/>
                    <a:pt x="603" y="273"/>
                    <a:pt x="623" y="271"/>
                  </a:cubicBezTo>
                  <a:moveTo>
                    <a:pt x="297" y="212"/>
                  </a:moveTo>
                  <a:cubicBezTo>
                    <a:pt x="279" y="181"/>
                    <a:pt x="247" y="127"/>
                    <a:pt x="243" y="121"/>
                  </a:cubicBezTo>
                  <a:cubicBezTo>
                    <a:pt x="244" y="119"/>
                    <a:pt x="244" y="119"/>
                    <a:pt x="245" y="117"/>
                  </a:cubicBezTo>
                  <a:cubicBezTo>
                    <a:pt x="247" y="118"/>
                    <a:pt x="247" y="118"/>
                    <a:pt x="249" y="118"/>
                  </a:cubicBezTo>
                  <a:cubicBezTo>
                    <a:pt x="252" y="122"/>
                    <a:pt x="260" y="136"/>
                    <a:pt x="260" y="136"/>
                  </a:cubicBezTo>
                  <a:cubicBezTo>
                    <a:pt x="260" y="136"/>
                    <a:pt x="274" y="128"/>
                    <a:pt x="278" y="125"/>
                  </a:cubicBezTo>
                  <a:cubicBezTo>
                    <a:pt x="279" y="126"/>
                    <a:pt x="279" y="126"/>
                    <a:pt x="281" y="127"/>
                  </a:cubicBezTo>
                  <a:cubicBezTo>
                    <a:pt x="281" y="129"/>
                    <a:pt x="281" y="129"/>
                    <a:pt x="281" y="131"/>
                  </a:cubicBezTo>
                  <a:cubicBezTo>
                    <a:pt x="277" y="133"/>
                    <a:pt x="264" y="142"/>
                    <a:pt x="264" y="142"/>
                  </a:cubicBezTo>
                  <a:cubicBezTo>
                    <a:pt x="289" y="184"/>
                    <a:pt x="289" y="184"/>
                    <a:pt x="289" y="184"/>
                  </a:cubicBezTo>
                  <a:cubicBezTo>
                    <a:pt x="297" y="177"/>
                    <a:pt x="297" y="177"/>
                    <a:pt x="297" y="177"/>
                  </a:cubicBezTo>
                  <a:cubicBezTo>
                    <a:pt x="298" y="177"/>
                    <a:pt x="320" y="159"/>
                    <a:pt x="348" y="148"/>
                  </a:cubicBezTo>
                  <a:cubicBezTo>
                    <a:pt x="356" y="145"/>
                    <a:pt x="356" y="145"/>
                    <a:pt x="356" y="145"/>
                  </a:cubicBezTo>
                  <a:cubicBezTo>
                    <a:pt x="341" y="89"/>
                    <a:pt x="341" y="89"/>
                    <a:pt x="341" y="89"/>
                  </a:cubicBezTo>
                  <a:cubicBezTo>
                    <a:pt x="341" y="89"/>
                    <a:pt x="325" y="93"/>
                    <a:pt x="320" y="94"/>
                  </a:cubicBezTo>
                  <a:cubicBezTo>
                    <a:pt x="318" y="93"/>
                    <a:pt x="318" y="93"/>
                    <a:pt x="316" y="91"/>
                  </a:cubicBezTo>
                  <a:cubicBezTo>
                    <a:pt x="317" y="89"/>
                    <a:pt x="317" y="88"/>
                    <a:pt x="317" y="86"/>
                  </a:cubicBezTo>
                  <a:cubicBezTo>
                    <a:pt x="322" y="85"/>
                    <a:pt x="339" y="81"/>
                    <a:pt x="339" y="81"/>
                  </a:cubicBezTo>
                  <a:cubicBezTo>
                    <a:pt x="339" y="81"/>
                    <a:pt x="334" y="64"/>
                    <a:pt x="333" y="59"/>
                  </a:cubicBezTo>
                  <a:cubicBezTo>
                    <a:pt x="334" y="58"/>
                    <a:pt x="335" y="57"/>
                    <a:pt x="336" y="56"/>
                  </a:cubicBezTo>
                  <a:cubicBezTo>
                    <a:pt x="338" y="56"/>
                    <a:pt x="339" y="56"/>
                    <a:pt x="341" y="57"/>
                  </a:cubicBezTo>
                  <a:cubicBezTo>
                    <a:pt x="342" y="62"/>
                    <a:pt x="347" y="78"/>
                    <a:pt x="347" y="78"/>
                  </a:cubicBezTo>
                  <a:cubicBezTo>
                    <a:pt x="347" y="78"/>
                    <a:pt x="363" y="74"/>
                    <a:pt x="368" y="72"/>
                  </a:cubicBezTo>
                  <a:cubicBezTo>
                    <a:pt x="370" y="74"/>
                    <a:pt x="370" y="74"/>
                    <a:pt x="372" y="76"/>
                  </a:cubicBezTo>
                  <a:cubicBezTo>
                    <a:pt x="371" y="78"/>
                    <a:pt x="371" y="78"/>
                    <a:pt x="370" y="81"/>
                  </a:cubicBezTo>
                  <a:cubicBezTo>
                    <a:pt x="365" y="82"/>
                    <a:pt x="349" y="86"/>
                    <a:pt x="349" y="86"/>
                  </a:cubicBezTo>
                  <a:cubicBezTo>
                    <a:pt x="364" y="142"/>
                    <a:pt x="364" y="142"/>
                    <a:pt x="364" y="142"/>
                  </a:cubicBezTo>
                  <a:cubicBezTo>
                    <a:pt x="373" y="140"/>
                    <a:pt x="373" y="140"/>
                    <a:pt x="373" y="140"/>
                  </a:cubicBezTo>
                  <a:cubicBezTo>
                    <a:pt x="373" y="140"/>
                    <a:pt x="403" y="132"/>
                    <a:pt x="438" y="130"/>
                  </a:cubicBezTo>
                  <a:cubicBezTo>
                    <a:pt x="447" y="129"/>
                    <a:pt x="447" y="129"/>
                    <a:pt x="447" y="129"/>
                  </a:cubicBezTo>
                  <a:cubicBezTo>
                    <a:pt x="447" y="67"/>
                    <a:pt x="447" y="67"/>
                    <a:pt x="447" y="67"/>
                  </a:cubicBezTo>
                  <a:cubicBezTo>
                    <a:pt x="422" y="67"/>
                    <a:pt x="422" y="67"/>
                    <a:pt x="422" y="67"/>
                  </a:cubicBezTo>
                  <a:cubicBezTo>
                    <a:pt x="421" y="64"/>
                    <a:pt x="420" y="63"/>
                    <a:pt x="417" y="60"/>
                  </a:cubicBezTo>
                  <a:cubicBezTo>
                    <a:pt x="420" y="56"/>
                    <a:pt x="421" y="55"/>
                    <a:pt x="422" y="52"/>
                  </a:cubicBezTo>
                  <a:cubicBezTo>
                    <a:pt x="447" y="52"/>
                    <a:pt x="447" y="52"/>
                    <a:pt x="447" y="52"/>
                  </a:cubicBezTo>
                  <a:cubicBezTo>
                    <a:pt x="447" y="28"/>
                    <a:pt x="447" y="28"/>
                    <a:pt x="447" y="28"/>
                  </a:cubicBezTo>
                  <a:cubicBezTo>
                    <a:pt x="449" y="26"/>
                    <a:pt x="451" y="25"/>
                    <a:pt x="454" y="22"/>
                  </a:cubicBezTo>
                  <a:cubicBezTo>
                    <a:pt x="457" y="25"/>
                    <a:pt x="459" y="26"/>
                    <a:pt x="462" y="28"/>
                  </a:cubicBezTo>
                  <a:cubicBezTo>
                    <a:pt x="462" y="52"/>
                    <a:pt x="462" y="52"/>
                    <a:pt x="462" y="52"/>
                  </a:cubicBezTo>
                  <a:cubicBezTo>
                    <a:pt x="486" y="52"/>
                    <a:pt x="486" y="52"/>
                    <a:pt x="486" y="52"/>
                  </a:cubicBezTo>
                  <a:cubicBezTo>
                    <a:pt x="488" y="55"/>
                    <a:pt x="489" y="56"/>
                    <a:pt x="491" y="60"/>
                  </a:cubicBezTo>
                  <a:cubicBezTo>
                    <a:pt x="489" y="63"/>
                    <a:pt x="488" y="64"/>
                    <a:pt x="486" y="67"/>
                  </a:cubicBezTo>
                  <a:cubicBezTo>
                    <a:pt x="462" y="67"/>
                    <a:pt x="462" y="67"/>
                    <a:pt x="462" y="67"/>
                  </a:cubicBezTo>
                  <a:cubicBezTo>
                    <a:pt x="462" y="129"/>
                    <a:pt x="462" y="129"/>
                    <a:pt x="462" y="129"/>
                  </a:cubicBezTo>
                  <a:cubicBezTo>
                    <a:pt x="470" y="130"/>
                    <a:pt x="470" y="130"/>
                    <a:pt x="470" y="130"/>
                  </a:cubicBezTo>
                  <a:cubicBezTo>
                    <a:pt x="505" y="132"/>
                    <a:pt x="535" y="140"/>
                    <a:pt x="535" y="140"/>
                  </a:cubicBezTo>
                  <a:cubicBezTo>
                    <a:pt x="544" y="142"/>
                    <a:pt x="544" y="142"/>
                    <a:pt x="544" y="142"/>
                  </a:cubicBezTo>
                  <a:cubicBezTo>
                    <a:pt x="559" y="86"/>
                    <a:pt x="559" y="86"/>
                    <a:pt x="559" y="86"/>
                  </a:cubicBezTo>
                  <a:cubicBezTo>
                    <a:pt x="559" y="86"/>
                    <a:pt x="543" y="82"/>
                    <a:pt x="538" y="81"/>
                  </a:cubicBezTo>
                  <a:cubicBezTo>
                    <a:pt x="537" y="78"/>
                    <a:pt x="537" y="78"/>
                    <a:pt x="536" y="76"/>
                  </a:cubicBezTo>
                  <a:cubicBezTo>
                    <a:pt x="538" y="74"/>
                    <a:pt x="539" y="74"/>
                    <a:pt x="540" y="72"/>
                  </a:cubicBezTo>
                  <a:cubicBezTo>
                    <a:pt x="545" y="74"/>
                    <a:pt x="561" y="78"/>
                    <a:pt x="561" y="78"/>
                  </a:cubicBezTo>
                  <a:cubicBezTo>
                    <a:pt x="561" y="78"/>
                    <a:pt x="566" y="62"/>
                    <a:pt x="567" y="57"/>
                  </a:cubicBezTo>
                  <a:cubicBezTo>
                    <a:pt x="569" y="56"/>
                    <a:pt x="570" y="56"/>
                    <a:pt x="572" y="56"/>
                  </a:cubicBezTo>
                  <a:cubicBezTo>
                    <a:pt x="574" y="57"/>
                    <a:pt x="574" y="58"/>
                    <a:pt x="575" y="59"/>
                  </a:cubicBezTo>
                  <a:cubicBezTo>
                    <a:pt x="574" y="64"/>
                    <a:pt x="570" y="81"/>
                    <a:pt x="570" y="81"/>
                  </a:cubicBezTo>
                  <a:cubicBezTo>
                    <a:pt x="570" y="81"/>
                    <a:pt x="586" y="85"/>
                    <a:pt x="591" y="86"/>
                  </a:cubicBezTo>
                  <a:cubicBezTo>
                    <a:pt x="591" y="88"/>
                    <a:pt x="592" y="89"/>
                    <a:pt x="592" y="91"/>
                  </a:cubicBezTo>
                  <a:cubicBezTo>
                    <a:pt x="590" y="93"/>
                    <a:pt x="590" y="93"/>
                    <a:pt x="589" y="94"/>
                  </a:cubicBezTo>
                  <a:cubicBezTo>
                    <a:pt x="584" y="93"/>
                    <a:pt x="567" y="89"/>
                    <a:pt x="567" y="89"/>
                  </a:cubicBezTo>
                  <a:cubicBezTo>
                    <a:pt x="552" y="145"/>
                    <a:pt x="552" y="145"/>
                    <a:pt x="552" y="145"/>
                  </a:cubicBezTo>
                  <a:cubicBezTo>
                    <a:pt x="560" y="148"/>
                    <a:pt x="560" y="148"/>
                    <a:pt x="560" y="148"/>
                  </a:cubicBezTo>
                  <a:cubicBezTo>
                    <a:pt x="588" y="159"/>
                    <a:pt x="610" y="177"/>
                    <a:pt x="611" y="177"/>
                  </a:cubicBezTo>
                  <a:cubicBezTo>
                    <a:pt x="619" y="184"/>
                    <a:pt x="619" y="184"/>
                    <a:pt x="619" y="184"/>
                  </a:cubicBezTo>
                  <a:cubicBezTo>
                    <a:pt x="624" y="175"/>
                    <a:pt x="624" y="175"/>
                    <a:pt x="624" y="175"/>
                  </a:cubicBezTo>
                  <a:cubicBezTo>
                    <a:pt x="644" y="142"/>
                    <a:pt x="644" y="142"/>
                    <a:pt x="644" y="142"/>
                  </a:cubicBezTo>
                  <a:cubicBezTo>
                    <a:pt x="644" y="142"/>
                    <a:pt x="631" y="133"/>
                    <a:pt x="627" y="131"/>
                  </a:cubicBezTo>
                  <a:cubicBezTo>
                    <a:pt x="627" y="129"/>
                    <a:pt x="627" y="129"/>
                    <a:pt x="627" y="127"/>
                  </a:cubicBezTo>
                  <a:cubicBezTo>
                    <a:pt x="629" y="126"/>
                    <a:pt x="629" y="126"/>
                    <a:pt x="630" y="125"/>
                  </a:cubicBezTo>
                  <a:cubicBezTo>
                    <a:pt x="635" y="128"/>
                    <a:pt x="648" y="136"/>
                    <a:pt x="648" y="136"/>
                  </a:cubicBezTo>
                  <a:cubicBezTo>
                    <a:pt x="648" y="136"/>
                    <a:pt x="656" y="122"/>
                    <a:pt x="659" y="118"/>
                  </a:cubicBezTo>
                  <a:cubicBezTo>
                    <a:pt x="661" y="118"/>
                    <a:pt x="661" y="118"/>
                    <a:pt x="663" y="117"/>
                  </a:cubicBezTo>
                  <a:cubicBezTo>
                    <a:pt x="664" y="119"/>
                    <a:pt x="664" y="119"/>
                    <a:pt x="665" y="121"/>
                  </a:cubicBezTo>
                  <a:cubicBezTo>
                    <a:pt x="661" y="127"/>
                    <a:pt x="629" y="181"/>
                    <a:pt x="611" y="212"/>
                  </a:cubicBezTo>
                  <a:cubicBezTo>
                    <a:pt x="592" y="182"/>
                    <a:pt x="528" y="160"/>
                    <a:pt x="454" y="160"/>
                  </a:cubicBezTo>
                  <a:cubicBezTo>
                    <a:pt x="381" y="160"/>
                    <a:pt x="317" y="182"/>
                    <a:pt x="297" y="212"/>
                  </a:cubicBezTo>
                  <a:moveTo>
                    <a:pt x="130" y="602"/>
                  </a:moveTo>
                  <a:cubicBezTo>
                    <a:pt x="131" y="593"/>
                    <a:pt x="135" y="572"/>
                    <a:pt x="164" y="574"/>
                  </a:cubicBezTo>
                  <a:cubicBezTo>
                    <a:pt x="168" y="574"/>
                    <a:pt x="168" y="574"/>
                    <a:pt x="168" y="574"/>
                  </a:cubicBezTo>
                  <a:cubicBezTo>
                    <a:pt x="171" y="572"/>
                    <a:pt x="171" y="572"/>
                    <a:pt x="171" y="572"/>
                  </a:cubicBezTo>
                  <a:cubicBezTo>
                    <a:pt x="173" y="570"/>
                    <a:pt x="181" y="561"/>
                    <a:pt x="183" y="534"/>
                  </a:cubicBezTo>
                  <a:cubicBezTo>
                    <a:pt x="184" y="516"/>
                    <a:pt x="178" y="494"/>
                    <a:pt x="172" y="471"/>
                  </a:cubicBezTo>
                  <a:cubicBezTo>
                    <a:pt x="165" y="444"/>
                    <a:pt x="156" y="414"/>
                    <a:pt x="158" y="382"/>
                  </a:cubicBezTo>
                  <a:cubicBezTo>
                    <a:pt x="161" y="347"/>
                    <a:pt x="174" y="318"/>
                    <a:pt x="196" y="298"/>
                  </a:cubicBezTo>
                  <a:cubicBezTo>
                    <a:pt x="218" y="279"/>
                    <a:pt x="250" y="269"/>
                    <a:pt x="285" y="271"/>
                  </a:cubicBezTo>
                  <a:cubicBezTo>
                    <a:pt x="305" y="273"/>
                    <a:pt x="322" y="281"/>
                    <a:pt x="335" y="294"/>
                  </a:cubicBezTo>
                  <a:cubicBezTo>
                    <a:pt x="347" y="308"/>
                    <a:pt x="353" y="328"/>
                    <a:pt x="352" y="347"/>
                  </a:cubicBezTo>
                  <a:cubicBezTo>
                    <a:pt x="351" y="360"/>
                    <a:pt x="346" y="371"/>
                    <a:pt x="337" y="379"/>
                  </a:cubicBezTo>
                  <a:cubicBezTo>
                    <a:pt x="329" y="386"/>
                    <a:pt x="318" y="389"/>
                    <a:pt x="306" y="389"/>
                  </a:cubicBezTo>
                  <a:cubicBezTo>
                    <a:pt x="284" y="387"/>
                    <a:pt x="271" y="373"/>
                    <a:pt x="272" y="352"/>
                  </a:cubicBezTo>
                  <a:cubicBezTo>
                    <a:pt x="272" y="346"/>
                    <a:pt x="275" y="338"/>
                    <a:pt x="282" y="332"/>
                  </a:cubicBezTo>
                  <a:cubicBezTo>
                    <a:pt x="286" y="328"/>
                    <a:pt x="292" y="326"/>
                    <a:pt x="298" y="327"/>
                  </a:cubicBezTo>
                  <a:cubicBezTo>
                    <a:pt x="310" y="328"/>
                    <a:pt x="316" y="338"/>
                    <a:pt x="316" y="345"/>
                  </a:cubicBezTo>
                  <a:cubicBezTo>
                    <a:pt x="334" y="346"/>
                    <a:pt x="334" y="346"/>
                    <a:pt x="334" y="346"/>
                  </a:cubicBezTo>
                  <a:cubicBezTo>
                    <a:pt x="334" y="346"/>
                    <a:pt x="334" y="345"/>
                    <a:pt x="334" y="344"/>
                  </a:cubicBezTo>
                  <a:cubicBezTo>
                    <a:pt x="334" y="333"/>
                    <a:pt x="328" y="322"/>
                    <a:pt x="317" y="315"/>
                  </a:cubicBezTo>
                  <a:cubicBezTo>
                    <a:pt x="317" y="314"/>
                    <a:pt x="317" y="314"/>
                    <a:pt x="317" y="314"/>
                  </a:cubicBezTo>
                  <a:cubicBezTo>
                    <a:pt x="298" y="301"/>
                    <a:pt x="267" y="301"/>
                    <a:pt x="240" y="314"/>
                  </a:cubicBezTo>
                  <a:cubicBezTo>
                    <a:pt x="205" y="330"/>
                    <a:pt x="184" y="364"/>
                    <a:pt x="181" y="406"/>
                  </a:cubicBezTo>
                  <a:cubicBezTo>
                    <a:pt x="178" y="448"/>
                    <a:pt x="185" y="477"/>
                    <a:pt x="191" y="503"/>
                  </a:cubicBezTo>
                  <a:cubicBezTo>
                    <a:pt x="196" y="525"/>
                    <a:pt x="200" y="544"/>
                    <a:pt x="199" y="568"/>
                  </a:cubicBezTo>
                  <a:cubicBezTo>
                    <a:pt x="197" y="596"/>
                    <a:pt x="188" y="630"/>
                    <a:pt x="159" y="628"/>
                  </a:cubicBezTo>
                  <a:cubicBezTo>
                    <a:pt x="142" y="627"/>
                    <a:pt x="129" y="616"/>
                    <a:pt x="130" y="602"/>
                  </a:cubicBezTo>
                  <a:moveTo>
                    <a:pt x="124" y="694"/>
                  </a:moveTo>
                  <a:cubicBezTo>
                    <a:pt x="125" y="693"/>
                    <a:pt x="126" y="691"/>
                    <a:pt x="126" y="689"/>
                  </a:cubicBezTo>
                  <a:cubicBezTo>
                    <a:pt x="127" y="688"/>
                    <a:pt x="128" y="686"/>
                    <a:pt x="128" y="685"/>
                  </a:cubicBezTo>
                  <a:cubicBezTo>
                    <a:pt x="138" y="668"/>
                    <a:pt x="156" y="655"/>
                    <a:pt x="186" y="655"/>
                  </a:cubicBezTo>
                  <a:cubicBezTo>
                    <a:pt x="222" y="655"/>
                    <a:pt x="239" y="685"/>
                    <a:pt x="239" y="706"/>
                  </a:cubicBezTo>
                  <a:cubicBezTo>
                    <a:pt x="239" y="731"/>
                    <a:pt x="221" y="749"/>
                    <a:pt x="197" y="749"/>
                  </a:cubicBezTo>
                  <a:cubicBezTo>
                    <a:pt x="175" y="749"/>
                    <a:pt x="161" y="736"/>
                    <a:pt x="161" y="716"/>
                  </a:cubicBezTo>
                  <a:cubicBezTo>
                    <a:pt x="161" y="712"/>
                    <a:pt x="162" y="708"/>
                    <a:pt x="164" y="704"/>
                  </a:cubicBezTo>
                  <a:cubicBezTo>
                    <a:pt x="164" y="703"/>
                    <a:pt x="165" y="702"/>
                    <a:pt x="165" y="702"/>
                  </a:cubicBezTo>
                  <a:cubicBezTo>
                    <a:pt x="166" y="700"/>
                    <a:pt x="167" y="699"/>
                    <a:pt x="168" y="698"/>
                  </a:cubicBezTo>
                  <a:cubicBezTo>
                    <a:pt x="171" y="693"/>
                    <a:pt x="177" y="689"/>
                    <a:pt x="185" y="689"/>
                  </a:cubicBezTo>
                  <a:cubicBezTo>
                    <a:pt x="196" y="689"/>
                    <a:pt x="202" y="698"/>
                    <a:pt x="203" y="704"/>
                  </a:cubicBezTo>
                  <a:cubicBezTo>
                    <a:pt x="203" y="705"/>
                    <a:pt x="203" y="706"/>
                    <a:pt x="203" y="706"/>
                  </a:cubicBezTo>
                  <a:cubicBezTo>
                    <a:pt x="222" y="706"/>
                    <a:pt x="222" y="706"/>
                    <a:pt x="222" y="706"/>
                  </a:cubicBezTo>
                  <a:cubicBezTo>
                    <a:pt x="222" y="689"/>
                    <a:pt x="207" y="671"/>
                    <a:pt x="185" y="671"/>
                  </a:cubicBezTo>
                  <a:cubicBezTo>
                    <a:pt x="169" y="671"/>
                    <a:pt x="157" y="680"/>
                    <a:pt x="150" y="691"/>
                  </a:cubicBezTo>
                  <a:cubicBezTo>
                    <a:pt x="150" y="691"/>
                    <a:pt x="150" y="691"/>
                    <a:pt x="150" y="691"/>
                  </a:cubicBezTo>
                  <a:cubicBezTo>
                    <a:pt x="150" y="691"/>
                    <a:pt x="150" y="691"/>
                    <a:pt x="150" y="691"/>
                  </a:cubicBezTo>
                  <a:cubicBezTo>
                    <a:pt x="148" y="693"/>
                    <a:pt x="147" y="696"/>
                    <a:pt x="146" y="698"/>
                  </a:cubicBezTo>
                  <a:cubicBezTo>
                    <a:pt x="142" y="708"/>
                    <a:pt x="140" y="720"/>
                    <a:pt x="140" y="732"/>
                  </a:cubicBezTo>
                  <a:cubicBezTo>
                    <a:pt x="140" y="764"/>
                    <a:pt x="152" y="801"/>
                    <a:pt x="168" y="827"/>
                  </a:cubicBezTo>
                  <a:cubicBezTo>
                    <a:pt x="193" y="867"/>
                    <a:pt x="216" y="904"/>
                    <a:pt x="229" y="925"/>
                  </a:cubicBezTo>
                  <a:cubicBezTo>
                    <a:pt x="216" y="921"/>
                    <a:pt x="194" y="916"/>
                    <a:pt x="194" y="916"/>
                  </a:cubicBezTo>
                  <a:cubicBezTo>
                    <a:pt x="194" y="916"/>
                    <a:pt x="186" y="935"/>
                    <a:pt x="181" y="946"/>
                  </a:cubicBezTo>
                  <a:cubicBezTo>
                    <a:pt x="169" y="919"/>
                    <a:pt x="146" y="866"/>
                    <a:pt x="131" y="814"/>
                  </a:cubicBezTo>
                  <a:cubicBezTo>
                    <a:pt x="123" y="785"/>
                    <a:pt x="118" y="757"/>
                    <a:pt x="118" y="734"/>
                  </a:cubicBezTo>
                  <a:cubicBezTo>
                    <a:pt x="118" y="721"/>
                    <a:pt x="119" y="707"/>
                    <a:pt x="124" y="694"/>
                  </a:cubicBezTo>
                  <a:moveTo>
                    <a:pt x="113" y="882"/>
                  </a:moveTo>
                  <a:cubicBezTo>
                    <a:pt x="117" y="874"/>
                    <a:pt x="120" y="865"/>
                    <a:pt x="122" y="857"/>
                  </a:cubicBezTo>
                  <a:cubicBezTo>
                    <a:pt x="123" y="855"/>
                    <a:pt x="123" y="855"/>
                    <a:pt x="123" y="855"/>
                  </a:cubicBezTo>
                  <a:cubicBezTo>
                    <a:pt x="123" y="854"/>
                    <a:pt x="123" y="853"/>
                    <a:pt x="124" y="852"/>
                  </a:cubicBezTo>
                  <a:cubicBezTo>
                    <a:pt x="145" y="914"/>
                    <a:pt x="172" y="969"/>
                    <a:pt x="174" y="973"/>
                  </a:cubicBezTo>
                  <a:cubicBezTo>
                    <a:pt x="183" y="991"/>
                    <a:pt x="183" y="991"/>
                    <a:pt x="183" y="991"/>
                  </a:cubicBezTo>
                  <a:cubicBezTo>
                    <a:pt x="183" y="991"/>
                    <a:pt x="201" y="947"/>
                    <a:pt x="205" y="937"/>
                  </a:cubicBezTo>
                  <a:cubicBezTo>
                    <a:pt x="216" y="940"/>
                    <a:pt x="270" y="954"/>
                    <a:pt x="270" y="954"/>
                  </a:cubicBezTo>
                  <a:cubicBezTo>
                    <a:pt x="257" y="935"/>
                    <a:pt x="257" y="935"/>
                    <a:pt x="257" y="935"/>
                  </a:cubicBezTo>
                  <a:cubicBezTo>
                    <a:pt x="257" y="934"/>
                    <a:pt x="222" y="880"/>
                    <a:pt x="184" y="817"/>
                  </a:cubicBezTo>
                  <a:cubicBezTo>
                    <a:pt x="172" y="798"/>
                    <a:pt x="164" y="776"/>
                    <a:pt x="161" y="755"/>
                  </a:cubicBezTo>
                  <a:cubicBezTo>
                    <a:pt x="170" y="763"/>
                    <a:pt x="182" y="767"/>
                    <a:pt x="197" y="767"/>
                  </a:cubicBezTo>
                  <a:cubicBezTo>
                    <a:pt x="215" y="767"/>
                    <a:pt x="231" y="760"/>
                    <a:pt x="242" y="748"/>
                  </a:cubicBezTo>
                  <a:cubicBezTo>
                    <a:pt x="246" y="841"/>
                    <a:pt x="267" y="928"/>
                    <a:pt x="302" y="995"/>
                  </a:cubicBezTo>
                  <a:cubicBezTo>
                    <a:pt x="342" y="1072"/>
                    <a:pt x="396" y="1114"/>
                    <a:pt x="454" y="1114"/>
                  </a:cubicBezTo>
                  <a:cubicBezTo>
                    <a:pt x="512" y="1114"/>
                    <a:pt x="566" y="1072"/>
                    <a:pt x="606" y="995"/>
                  </a:cubicBezTo>
                  <a:cubicBezTo>
                    <a:pt x="641" y="928"/>
                    <a:pt x="662" y="841"/>
                    <a:pt x="666" y="748"/>
                  </a:cubicBezTo>
                  <a:cubicBezTo>
                    <a:pt x="677" y="760"/>
                    <a:pt x="693" y="767"/>
                    <a:pt x="711" y="767"/>
                  </a:cubicBezTo>
                  <a:cubicBezTo>
                    <a:pt x="726" y="767"/>
                    <a:pt x="738" y="763"/>
                    <a:pt x="748" y="755"/>
                  </a:cubicBezTo>
                  <a:cubicBezTo>
                    <a:pt x="744" y="776"/>
                    <a:pt x="736" y="798"/>
                    <a:pt x="725" y="817"/>
                  </a:cubicBezTo>
                  <a:cubicBezTo>
                    <a:pt x="686" y="880"/>
                    <a:pt x="651" y="934"/>
                    <a:pt x="651" y="935"/>
                  </a:cubicBezTo>
                  <a:cubicBezTo>
                    <a:pt x="638" y="954"/>
                    <a:pt x="638" y="954"/>
                    <a:pt x="638" y="954"/>
                  </a:cubicBezTo>
                  <a:cubicBezTo>
                    <a:pt x="638" y="954"/>
                    <a:pt x="692" y="940"/>
                    <a:pt x="703" y="937"/>
                  </a:cubicBezTo>
                  <a:cubicBezTo>
                    <a:pt x="707" y="947"/>
                    <a:pt x="725" y="991"/>
                    <a:pt x="725" y="991"/>
                  </a:cubicBezTo>
                  <a:cubicBezTo>
                    <a:pt x="734" y="973"/>
                    <a:pt x="734" y="973"/>
                    <a:pt x="734" y="973"/>
                  </a:cubicBezTo>
                  <a:cubicBezTo>
                    <a:pt x="736" y="969"/>
                    <a:pt x="763" y="914"/>
                    <a:pt x="784" y="852"/>
                  </a:cubicBezTo>
                  <a:cubicBezTo>
                    <a:pt x="785" y="853"/>
                    <a:pt x="785" y="854"/>
                    <a:pt x="785" y="855"/>
                  </a:cubicBezTo>
                  <a:cubicBezTo>
                    <a:pt x="786" y="857"/>
                    <a:pt x="786" y="857"/>
                    <a:pt x="786" y="857"/>
                  </a:cubicBezTo>
                  <a:cubicBezTo>
                    <a:pt x="788" y="865"/>
                    <a:pt x="791" y="874"/>
                    <a:pt x="795" y="882"/>
                  </a:cubicBezTo>
                  <a:cubicBezTo>
                    <a:pt x="800" y="897"/>
                    <a:pt x="806" y="912"/>
                    <a:pt x="806" y="929"/>
                  </a:cubicBezTo>
                  <a:cubicBezTo>
                    <a:pt x="806" y="940"/>
                    <a:pt x="803" y="995"/>
                    <a:pt x="732" y="1009"/>
                  </a:cubicBezTo>
                  <a:cubicBezTo>
                    <a:pt x="694" y="1016"/>
                    <a:pt x="665" y="1026"/>
                    <a:pt x="623" y="1057"/>
                  </a:cubicBezTo>
                  <a:cubicBezTo>
                    <a:pt x="598" y="1075"/>
                    <a:pt x="584" y="1093"/>
                    <a:pt x="574" y="1106"/>
                  </a:cubicBezTo>
                  <a:cubicBezTo>
                    <a:pt x="570" y="1111"/>
                    <a:pt x="567" y="1115"/>
                    <a:pt x="564" y="1118"/>
                  </a:cubicBezTo>
                  <a:cubicBezTo>
                    <a:pt x="522" y="1165"/>
                    <a:pt x="465" y="1168"/>
                    <a:pt x="454" y="1168"/>
                  </a:cubicBezTo>
                  <a:cubicBezTo>
                    <a:pt x="443" y="1168"/>
                    <a:pt x="387" y="1165"/>
                    <a:pt x="344" y="1118"/>
                  </a:cubicBezTo>
                  <a:cubicBezTo>
                    <a:pt x="341" y="1115"/>
                    <a:pt x="338" y="1111"/>
                    <a:pt x="334" y="1106"/>
                  </a:cubicBezTo>
                  <a:cubicBezTo>
                    <a:pt x="324" y="1093"/>
                    <a:pt x="310" y="1075"/>
                    <a:pt x="285" y="1057"/>
                  </a:cubicBezTo>
                  <a:cubicBezTo>
                    <a:pt x="243" y="1026"/>
                    <a:pt x="215" y="1016"/>
                    <a:pt x="176" y="1009"/>
                  </a:cubicBezTo>
                  <a:cubicBezTo>
                    <a:pt x="105" y="995"/>
                    <a:pt x="102" y="940"/>
                    <a:pt x="102" y="929"/>
                  </a:cubicBezTo>
                  <a:cubicBezTo>
                    <a:pt x="102" y="912"/>
                    <a:pt x="108" y="897"/>
                    <a:pt x="113" y="882"/>
                  </a:cubicBezTo>
                  <a:moveTo>
                    <a:pt x="26" y="730"/>
                  </a:moveTo>
                  <a:cubicBezTo>
                    <a:pt x="49" y="707"/>
                    <a:pt x="49" y="707"/>
                    <a:pt x="49" y="707"/>
                  </a:cubicBezTo>
                  <a:cubicBezTo>
                    <a:pt x="49" y="748"/>
                    <a:pt x="49" y="748"/>
                    <a:pt x="49" y="748"/>
                  </a:cubicBezTo>
                  <a:cubicBezTo>
                    <a:pt x="49" y="754"/>
                    <a:pt x="49" y="754"/>
                    <a:pt x="49" y="754"/>
                  </a:cubicBezTo>
                  <a:lnTo>
                    <a:pt x="26" y="730"/>
                  </a:lnTo>
                  <a:close/>
                  <a:moveTo>
                    <a:pt x="863" y="869"/>
                  </a:moveTo>
                  <a:cubicBezTo>
                    <a:pt x="871" y="886"/>
                    <a:pt x="874" y="911"/>
                    <a:pt x="874" y="929"/>
                  </a:cubicBezTo>
                  <a:cubicBezTo>
                    <a:pt x="874" y="949"/>
                    <a:pt x="868" y="1003"/>
                    <a:pt x="815" y="1045"/>
                  </a:cubicBezTo>
                  <a:cubicBezTo>
                    <a:pt x="791" y="1065"/>
                    <a:pt x="770" y="1069"/>
                    <a:pt x="749" y="1074"/>
                  </a:cubicBezTo>
                  <a:cubicBezTo>
                    <a:pt x="733" y="1077"/>
                    <a:pt x="716" y="1081"/>
                    <a:pt x="697" y="1090"/>
                  </a:cubicBezTo>
                  <a:cubicBezTo>
                    <a:pt x="655" y="1111"/>
                    <a:pt x="640" y="1131"/>
                    <a:pt x="629" y="1145"/>
                  </a:cubicBezTo>
                  <a:cubicBezTo>
                    <a:pt x="627" y="1148"/>
                    <a:pt x="627" y="1148"/>
                    <a:pt x="627" y="1148"/>
                  </a:cubicBezTo>
                  <a:cubicBezTo>
                    <a:pt x="566" y="1227"/>
                    <a:pt x="486" y="1235"/>
                    <a:pt x="454" y="1235"/>
                  </a:cubicBezTo>
                  <a:cubicBezTo>
                    <a:pt x="422" y="1235"/>
                    <a:pt x="342" y="1227"/>
                    <a:pt x="281" y="1148"/>
                  </a:cubicBezTo>
                  <a:cubicBezTo>
                    <a:pt x="279" y="1145"/>
                    <a:pt x="279" y="1145"/>
                    <a:pt x="279" y="1145"/>
                  </a:cubicBezTo>
                  <a:cubicBezTo>
                    <a:pt x="268" y="1131"/>
                    <a:pt x="253" y="1111"/>
                    <a:pt x="211" y="1090"/>
                  </a:cubicBezTo>
                  <a:cubicBezTo>
                    <a:pt x="192" y="1081"/>
                    <a:pt x="175" y="1077"/>
                    <a:pt x="159" y="1074"/>
                  </a:cubicBezTo>
                  <a:cubicBezTo>
                    <a:pt x="138" y="1069"/>
                    <a:pt x="117" y="1065"/>
                    <a:pt x="93" y="1045"/>
                  </a:cubicBezTo>
                  <a:cubicBezTo>
                    <a:pt x="40" y="1003"/>
                    <a:pt x="34" y="949"/>
                    <a:pt x="34" y="929"/>
                  </a:cubicBezTo>
                  <a:cubicBezTo>
                    <a:pt x="34" y="911"/>
                    <a:pt x="37" y="886"/>
                    <a:pt x="46" y="869"/>
                  </a:cubicBezTo>
                  <a:cubicBezTo>
                    <a:pt x="61" y="836"/>
                    <a:pt x="68" y="803"/>
                    <a:pt x="68" y="748"/>
                  </a:cubicBezTo>
                  <a:cubicBezTo>
                    <a:pt x="68" y="694"/>
                    <a:pt x="68" y="694"/>
                    <a:pt x="68" y="694"/>
                  </a:cubicBezTo>
                  <a:cubicBezTo>
                    <a:pt x="105" y="694"/>
                    <a:pt x="105" y="694"/>
                    <a:pt x="105" y="694"/>
                  </a:cubicBezTo>
                  <a:cubicBezTo>
                    <a:pt x="101" y="706"/>
                    <a:pt x="100" y="719"/>
                    <a:pt x="100" y="734"/>
                  </a:cubicBezTo>
                  <a:cubicBezTo>
                    <a:pt x="100" y="758"/>
                    <a:pt x="105" y="787"/>
                    <a:pt x="113" y="815"/>
                  </a:cubicBezTo>
                  <a:cubicBezTo>
                    <a:pt x="110" y="829"/>
                    <a:pt x="107" y="841"/>
                    <a:pt x="105" y="851"/>
                  </a:cubicBezTo>
                  <a:cubicBezTo>
                    <a:pt x="105" y="852"/>
                    <a:pt x="105" y="852"/>
                    <a:pt x="105" y="852"/>
                  </a:cubicBezTo>
                  <a:cubicBezTo>
                    <a:pt x="103" y="860"/>
                    <a:pt x="100" y="867"/>
                    <a:pt x="96" y="875"/>
                  </a:cubicBezTo>
                  <a:cubicBezTo>
                    <a:pt x="90" y="891"/>
                    <a:pt x="83" y="908"/>
                    <a:pt x="83" y="929"/>
                  </a:cubicBezTo>
                  <a:cubicBezTo>
                    <a:pt x="83" y="966"/>
                    <a:pt x="107" y="1014"/>
                    <a:pt x="173" y="1027"/>
                  </a:cubicBezTo>
                  <a:cubicBezTo>
                    <a:pt x="209" y="1034"/>
                    <a:pt x="235" y="1043"/>
                    <a:pt x="274" y="1071"/>
                  </a:cubicBezTo>
                  <a:cubicBezTo>
                    <a:pt x="297" y="1088"/>
                    <a:pt x="310" y="1104"/>
                    <a:pt x="320" y="1118"/>
                  </a:cubicBezTo>
                  <a:cubicBezTo>
                    <a:pt x="324" y="1122"/>
                    <a:pt x="327" y="1126"/>
                    <a:pt x="330" y="1130"/>
                  </a:cubicBezTo>
                  <a:cubicBezTo>
                    <a:pt x="378" y="1183"/>
                    <a:pt x="442" y="1186"/>
                    <a:pt x="454" y="1186"/>
                  </a:cubicBezTo>
                  <a:cubicBezTo>
                    <a:pt x="466" y="1186"/>
                    <a:pt x="530" y="1183"/>
                    <a:pt x="578" y="1130"/>
                  </a:cubicBezTo>
                  <a:cubicBezTo>
                    <a:pt x="581" y="1126"/>
                    <a:pt x="585" y="1122"/>
                    <a:pt x="588" y="1118"/>
                  </a:cubicBezTo>
                  <a:cubicBezTo>
                    <a:pt x="598" y="1104"/>
                    <a:pt x="611" y="1088"/>
                    <a:pt x="634" y="1071"/>
                  </a:cubicBezTo>
                  <a:cubicBezTo>
                    <a:pt x="673" y="1043"/>
                    <a:pt x="699" y="1034"/>
                    <a:pt x="735" y="1027"/>
                  </a:cubicBezTo>
                  <a:cubicBezTo>
                    <a:pt x="801" y="1014"/>
                    <a:pt x="825" y="966"/>
                    <a:pt x="825" y="929"/>
                  </a:cubicBezTo>
                  <a:cubicBezTo>
                    <a:pt x="825" y="908"/>
                    <a:pt x="818" y="891"/>
                    <a:pt x="812" y="875"/>
                  </a:cubicBezTo>
                  <a:cubicBezTo>
                    <a:pt x="808" y="867"/>
                    <a:pt x="805" y="860"/>
                    <a:pt x="804" y="852"/>
                  </a:cubicBezTo>
                  <a:cubicBezTo>
                    <a:pt x="803" y="851"/>
                    <a:pt x="803" y="851"/>
                    <a:pt x="803" y="851"/>
                  </a:cubicBezTo>
                  <a:cubicBezTo>
                    <a:pt x="801" y="841"/>
                    <a:pt x="798" y="829"/>
                    <a:pt x="796" y="815"/>
                  </a:cubicBezTo>
                  <a:cubicBezTo>
                    <a:pt x="803" y="787"/>
                    <a:pt x="809" y="758"/>
                    <a:pt x="809" y="734"/>
                  </a:cubicBezTo>
                  <a:cubicBezTo>
                    <a:pt x="809" y="719"/>
                    <a:pt x="807" y="706"/>
                    <a:pt x="803" y="694"/>
                  </a:cubicBezTo>
                  <a:cubicBezTo>
                    <a:pt x="841" y="694"/>
                    <a:pt x="841" y="694"/>
                    <a:pt x="841" y="694"/>
                  </a:cubicBezTo>
                  <a:cubicBezTo>
                    <a:pt x="841" y="748"/>
                    <a:pt x="841" y="748"/>
                    <a:pt x="841" y="748"/>
                  </a:cubicBezTo>
                  <a:cubicBezTo>
                    <a:pt x="841" y="803"/>
                    <a:pt x="847" y="836"/>
                    <a:pt x="863" y="869"/>
                  </a:cubicBezTo>
                  <a:moveTo>
                    <a:pt x="859" y="754"/>
                  </a:moveTo>
                  <a:cubicBezTo>
                    <a:pt x="859" y="752"/>
                    <a:pt x="859" y="750"/>
                    <a:pt x="859" y="748"/>
                  </a:cubicBezTo>
                  <a:cubicBezTo>
                    <a:pt x="859" y="707"/>
                    <a:pt x="859" y="707"/>
                    <a:pt x="859" y="707"/>
                  </a:cubicBezTo>
                  <a:cubicBezTo>
                    <a:pt x="882" y="730"/>
                    <a:pt x="882" y="730"/>
                    <a:pt x="882" y="730"/>
                  </a:cubicBezTo>
                  <a:lnTo>
                    <a:pt x="859" y="754"/>
                  </a:lnTo>
                  <a:close/>
                  <a:moveTo>
                    <a:pt x="335" y="912"/>
                  </a:moveTo>
                  <a:cubicBezTo>
                    <a:pt x="335" y="912"/>
                    <a:pt x="335" y="912"/>
                    <a:pt x="335" y="912"/>
                  </a:cubicBezTo>
                  <a:cubicBezTo>
                    <a:pt x="335" y="914"/>
                    <a:pt x="335" y="914"/>
                    <a:pt x="335" y="914"/>
                  </a:cubicBezTo>
                  <a:cubicBezTo>
                    <a:pt x="335" y="934"/>
                    <a:pt x="351" y="950"/>
                    <a:pt x="370" y="950"/>
                  </a:cubicBezTo>
                  <a:cubicBezTo>
                    <a:pt x="376" y="950"/>
                    <a:pt x="376" y="950"/>
                    <a:pt x="376" y="950"/>
                  </a:cubicBezTo>
                  <a:cubicBezTo>
                    <a:pt x="376" y="964"/>
                    <a:pt x="376" y="964"/>
                    <a:pt x="376" y="964"/>
                  </a:cubicBezTo>
                  <a:cubicBezTo>
                    <a:pt x="376" y="979"/>
                    <a:pt x="369" y="993"/>
                    <a:pt x="357" y="1002"/>
                  </a:cubicBezTo>
                  <a:cubicBezTo>
                    <a:pt x="361" y="1007"/>
                    <a:pt x="364" y="1012"/>
                    <a:pt x="368" y="1016"/>
                  </a:cubicBezTo>
                  <a:cubicBezTo>
                    <a:pt x="384" y="1004"/>
                    <a:pt x="394" y="985"/>
                    <a:pt x="394" y="963"/>
                  </a:cubicBezTo>
                  <a:cubicBezTo>
                    <a:pt x="394" y="932"/>
                    <a:pt x="394" y="932"/>
                    <a:pt x="394" y="932"/>
                  </a:cubicBezTo>
                  <a:cubicBezTo>
                    <a:pt x="370" y="932"/>
                    <a:pt x="370" y="932"/>
                    <a:pt x="370" y="932"/>
                  </a:cubicBezTo>
                  <a:cubicBezTo>
                    <a:pt x="360" y="932"/>
                    <a:pt x="352" y="924"/>
                    <a:pt x="352" y="914"/>
                  </a:cubicBezTo>
                  <a:cubicBezTo>
                    <a:pt x="353" y="912"/>
                    <a:pt x="353" y="912"/>
                    <a:pt x="353" y="912"/>
                  </a:cubicBezTo>
                  <a:cubicBezTo>
                    <a:pt x="353" y="904"/>
                    <a:pt x="347" y="898"/>
                    <a:pt x="340" y="895"/>
                  </a:cubicBezTo>
                  <a:cubicBezTo>
                    <a:pt x="333" y="893"/>
                    <a:pt x="328" y="886"/>
                    <a:pt x="328" y="879"/>
                  </a:cubicBezTo>
                  <a:cubicBezTo>
                    <a:pt x="328" y="878"/>
                    <a:pt x="328" y="876"/>
                    <a:pt x="329" y="875"/>
                  </a:cubicBezTo>
                  <a:cubicBezTo>
                    <a:pt x="329" y="874"/>
                    <a:pt x="329" y="872"/>
                    <a:pt x="329" y="869"/>
                  </a:cubicBezTo>
                  <a:cubicBezTo>
                    <a:pt x="329" y="863"/>
                    <a:pt x="326" y="857"/>
                    <a:pt x="320" y="854"/>
                  </a:cubicBezTo>
                  <a:cubicBezTo>
                    <a:pt x="306" y="846"/>
                    <a:pt x="296" y="830"/>
                    <a:pt x="296" y="812"/>
                  </a:cubicBezTo>
                  <a:cubicBezTo>
                    <a:pt x="296" y="809"/>
                    <a:pt x="296" y="805"/>
                    <a:pt x="297" y="802"/>
                  </a:cubicBezTo>
                  <a:cubicBezTo>
                    <a:pt x="354" y="818"/>
                    <a:pt x="354" y="818"/>
                    <a:pt x="354" y="818"/>
                  </a:cubicBezTo>
                  <a:cubicBezTo>
                    <a:pt x="413" y="888"/>
                    <a:pt x="413" y="888"/>
                    <a:pt x="413" y="888"/>
                  </a:cubicBezTo>
                  <a:cubicBezTo>
                    <a:pt x="443" y="861"/>
                    <a:pt x="443" y="861"/>
                    <a:pt x="443" y="861"/>
                  </a:cubicBezTo>
                  <a:cubicBezTo>
                    <a:pt x="443" y="821"/>
                    <a:pt x="443" y="821"/>
                    <a:pt x="443" y="821"/>
                  </a:cubicBezTo>
                  <a:cubicBezTo>
                    <a:pt x="424" y="821"/>
                    <a:pt x="424" y="821"/>
                    <a:pt x="424" y="821"/>
                  </a:cubicBezTo>
                  <a:cubicBezTo>
                    <a:pt x="424" y="821"/>
                    <a:pt x="433" y="803"/>
                    <a:pt x="454" y="803"/>
                  </a:cubicBezTo>
                  <a:cubicBezTo>
                    <a:pt x="473" y="803"/>
                    <a:pt x="483" y="817"/>
                    <a:pt x="486" y="830"/>
                  </a:cubicBezTo>
                  <a:cubicBezTo>
                    <a:pt x="500" y="882"/>
                    <a:pt x="500" y="882"/>
                    <a:pt x="500" y="882"/>
                  </a:cubicBezTo>
                  <a:cubicBezTo>
                    <a:pt x="553" y="818"/>
                    <a:pt x="553" y="818"/>
                    <a:pt x="553" y="818"/>
                  </a:cubicBezTo>
                  <a:cubicBezTo>
                    <a:pt x="611" y="802"/>
                    <a:pt x="611" y="802"/>
                    <a:pt x="611" y="802"/>
                  </a:cubicBezTo>
                  <a:cubicBezTo>
                    <a:pt x="611" y="805"/>
                    <a:pt x="612" y="809"/>
                    <a:pt x="612" y="812"/>
                  </a:cubicBezTo>
                  <a:cubicBezTo>
                    <a:pt x="612" y="830"/>
                    <a:pt x="602" y="846"/>
                    <a:pt x="587" y="854"/>
                  </a:cubicBezTo>
                  <a:cubicBezTo>
                    <a:pt x="582" y="857"/>
                    <a:pt x="578" y="863"/>
                    <a:pt x="578" y="869"/>
                  </a:cubicBezTo>
                  <a:cubicBezTo>
                    <a:pt x="578" y="872"/>
                    <a:pt x="579" y="874"/>
                    <a:pt x="579" y="875"/>
                  </a:cubicBezTo>
                  <a:cubicBezTo>
                    <a:pt x="579" y="876"/>
                    <a:pt x="579" y="878"/>
                    <a:pt x="579" y="879"/>
                  </a:cubicBezTo>
                  <a:cubicBezTo>
                    <a:pt x="579" y="886"/>
                    <a:pt x="574" y="893"/>
                    <a:pt x="568" y="895"/>
                  </a:cubicBezTo>
                  <a:cubicBezTo>
                    <a:pt x="560" y="898"/>
                    <a:pt x="555" y="904"/>
                    <a:pt x="555" y="912"/>
                  </a:cubicBezTo>
                  <a:cubicBezTo>
                    <a:pt x="555" y="914"/>
                    <a:pt x="555" y="914"/>
                    <a:pt x="555" y="914"/>
                  </a:cubicBezTo>
                  <a:cubicBezTo>
                    <a:pt x="555" y="924"/>
                    <a:pt x="547" y="932"/>
                    <a:pt x="537" y="932"/>
                  </a:cubicBezTo>
                  <a:cubicBezTo>
                    <a:pt x="493" y="932"/>
                    <a:pt x="493" y="932"/>
                    <a:pt x="493" y="932"/>
                  </a:cubicBezTo>
                  <a:cubicBezTo>
                    <a:pt x="493" y="932"/>
                    <a:pt x="495" y="963"/>
                    <a:pt x="471" y="988"/>
                  </a:cubicBezTo>
                  <a:cubicBezTo>
                    <a:pt x="466" y="994"/>
                    <a:pt x="458" y="1009"/>
                    <a:pt x="466" y="1028"/>
                  </a:cubicBezTo>
                  <a:cubicBezTo>
                    <a:pt x="476" y="1048"/>
                    <a:pt x="495" y="1057"/>
                    <a:pt x="495" y="1057"/>
                  </a:cubicBezTo>
                  <a:cubicBezTo>
                    <a:pt x="502" y="1053"/>
                    <a:pt x="513" y="1045"/>
                    <a:pt x="513" y="1045"/>
                  </a:cubicBezTo>
                  <a:cubicBezTo>
                    <a:pt x="497" y="1040"/>
                    <a:pt x="488" y="1030"/>
                    <a:pt x="482" y="1020"/>
                  </a:cubicBezTo>
                  <a:cubicBezTo>
                    <a:pt x="478" y="1013"/>
                    <a:pt x="481" y="1004"/>
                    <a:pt x="486" y="999"/>
                  </a:cubicBezTo>
                  <a:cubicBezTo>
                    <a:pt x="493" y="993"/>
                    <a:pt x="501" y="979"/>
                    <a:pt x="504" y="970"/>
                  </a:cubicBezTo>
                  <a:cubicBezTo>
                    <a:pt x="508" y="959"/>
                    <a:pt x="510" y="950"/>
                    <a:pt x="510" y="950"/>
                  </a:cubicBezTo>
                  <a:cubicBezTo>
                    <a:pt x="537" y="950"/>
                    <a:pt x="537" y="950"/>
                    <a:pt x="537" y="950"/>
                  </a:cubicBezTo>
                  <a:cubicBezTo>
                    <a:pt x="557" y="950"/>
                    <a:pt x="573" y="934"/>
                    <a:pt x="573" y="914"/>
                  </a:cubicBezTo>
                  <a:cubicBezTo>
                    <a:pt x="573" y="912"/>
                    <a:pt x="573" y="912"/>
                    <a:pt x="573" y="912"/>
                  </a:cubicBezTo>
                  <a:cubicBezTo>
                    <a:pt x="573" y="912"/>
                    <a:pt x="573" y="912"/>
                    <a:pt x="573" y="912"/>
                  </a:cubicBezTo>
                  <a:cubicBezTo>
                    <a:pt x="587" y="908"/>
                    <a:pt x="597" y="894"/>
                    <a:pt x="597" y="879"/>
                  </a:cubicBezTo>
                  <a:cubicBezTo>
                    <a:pt x="597" y="876"/>
                    <a:pt x="597" y="872"/>
                    <a:pt x="596" y="870"/>
                  </a:cubicBezTo>
                  <a:cubicBezTo>
                    <a:pt x="616" y="858"/>
                    <a:pt x="630" y="837"/>
                    <a:pt x="630" y="812"/>
                  </a:cubicBezTo>
                  <a:cubicBezTo>
                    <a:pt x="630" y="801"/>
                    <a:pt x="627" y="790"/>
                    <a:pt x="622" y="780"/>
                  </a:cubicBezTo>
                  <a:cubicBezTo>
                    <a:pt x="543" y="802"/>
                    <a:pt x="543" y="802"/>
                    <a:pt x="543" y="802"/>
                  </a:cubicBezTo>
                  <a:cubicBezTo>
                    <a:pt x="508" y="844"/>
                    <a:pt x="508" y="844"/>
                    <a:pt x="508" y="844"/>
                  </a:cubicBezTo>
                  <a:cubicBezTo>
                    <a:pt x="508" y="844"/>
                    <a:pt x="505" y="835"/>
                    <a:pt x="503" y="825"/>
                  </a:cubicBezTo>
                  <a:cubicBezTo>
                    <a:pt x="498" y="804"/>
                    <a:pt x="483" y="795"/>
                    <a:pt x="483" y="795"/>
                  </a:cubicBezTo>
                  <a:cubicBezTo>
                    <a:pt x="501" y="754"/>
                    <a:pt x="501" y="754"/>
                    <a:pt x="501" y="754"/>
                  </a:cubicBezTo>
                  <a:cubicBezTo>
                    <a:pt x="471" y="760"/>
                    <a:pt x="471" y="760"/>
                    <a:pt x="471" y="760"/>
                  </a:cubicBezTo>
                  <a:cubicBezTo>
                    <a:pt x="454" y="737"/>
                    <a:pt x="454" y="737"/>
                    <a:pt x="454" y="737"/>
                  </a:cubicBezTo>
                  <a:cubicBezTo>
                    <a:pt x="436" y="760"/>
                    <a:pt x="436" y="760"/>
                    <a:pt x="436" y="760"/>
                  </a:cubicBezTo>
                  <a:cubicBezTo>
                    <a:pt x="407" y="754"/>
                    <a:pt x="407" y="754"/>
                    <a:pt x="407" y="754"/>
                  </a:cubicBezTo>
                  <a:cubicBezTo>
                    <a:pt x="425" y="795"/>
                    <a:pt x="425" y="795"/>
                    <a:pt x="425" y="795"/>
                  </a:cubicBezTo>
                  <a:cubicBezTo>
                    <a:pt x="413" y="803"/>
                    <a:pt x="404" y="817"/>
                    <a:pt x="404" y="835"/>
                  </a:cubicBezTo>
                  <a:cubicBezTo>
                    <a:pt x="404" y="837"/>
                    <a:pt x="404" y="839"/>
                    <a:pt x="404" y="839"/>
                  </a:cubicBezTo>
                  <a:cubicBezTo>
                    <a:pt x="425" y="839"/>
                    <a:pt x="425" y="839"/>
                    <a:pt x="425" y="839"/>
                  </a:cubicBezTo>
                  <a:cubicBezTo>
                    <a:pt x="425" y="853"/>
                    <a:pt x="425" y="853"/>
                    <a:pt x="425" y="853"/>
                  </a:cubicBezTo>
                  <a:cubicBezTo>
                    <a:pt x="415" y="862"/>
                    <a:pt x="415" y="862"/>
                    <a:pt x="415" y="862"/>
                  </a:cubicBezTo>
                  <a:cubicBezTo>
                    <a:pt x="365" y="802"/>
                    <a:pt x="365" y="802"/>
                    <a:pt x="365" y="802"/>
                  </a:cubicBezTo>
                  <a:cubicBezTo>
                    <a:pt x="286" y="780"/>
                    <a:pt x="286" y="780"/>
                    <a:pt x="286" y="780"/>
                  </a:cubicBezTo>
                  <a:cubicBezTo>
                    <a:pt x="281" y="790"/>
                    <a:pt x="278" y="801"/>
                    <a:pt x="278" y="812"/>
                  </a:cubicBezTo>
                  <a:cubicBezTo>
                    <a:pt x="278" y="837"/>
                    <a:pt x="291" y="858"/>
                    <a:pt x="311" y="870"/>
                  </a:cubicBezTo>
                  <a:cubicBezTo>
                    <a:pt x="311" y="872"/>
                    <a:pt x="310" y="876"/>
                    <a:pt x="310" y="879"/>
                  </a:cubicBezTo>
                  <a:cubicBezTo>
                    <a:pt x="310" y="894"/>
                    <a:pt x="320" y="908"/>
                    <a:pt x="335" y="912"/>
                  </a:cubicBezTo>
                  <a:moveTo>
                    <a:pt x="445" y="780"/>
                  </a:moveTo>
                  <a:cubicBezTo>
                    <a:pt x="454" y="769"/>
                    <a:pt x="454" y="769"/>
                    <a:pt x="454" y="769"/>
                  </a:cubicBezTo>
                  <a:cubicBezTo>
                    <a:pt x="462" y="780"/>
                    <a:pt x="462" y="780"/>
                    <a:pt x="462" y="780"/>
                  </a:cubicBezTo>
                  <a:cubicBezTo>
                    <a:pt x="470" y="779"/>
                    <a:pt x="470" y="779"/>
                    <a:pt x="470" y="779"/>
                  </a:cubicBezTo>
                  <a:cubicBezTo>
                    <a:pt x="466" y="787"/>
                    <a:pt x="466" y="787"/>
                    <a:pt x="466" y="787"/>
                  </a:cubicBezTo>
                  <a:cubicBezTo>
                    <a:pt x="466" y="787"/>
                    <a:pt x="460" y="786"/>
                    <a:pt x="454" y="786"/>
                  </a:cubicBezTo>
                  <a:cubicBezTo>
                    <a:pt x="448" y="786"/>
                    <a:pt x="441" y="787"/>
                    <a:pt x="441" y="787"/>
                  </a:cubicBezTo>
                  <a:cubicBezTo>
                    <a:pt x="437" y="779"/>
                    <a:pt x="437" y="779"/>
                    <a:pt x="437" y="779"/>
                  </a:cubicBezTo>
                  <a:lnTo>
                    <a:pt x="445" y="78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pic>
          <p:nvPicPr>
            <p:cNvPr id="1115" name="Picture 9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a:off x="341" y="974"/>
              <a:ext cx="524" cy="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3" name="Freeform 92"/>
            <p:cNvSpPr>
              <a:spLocks noEditPoints="1"/>
            </p:cNvSpPr>
            <p:nvPr/>
          </p:nvSpPr>
          <p:spPr bwMode="auto">
            <a:xfrm>
              <a:off x="104" y="1122"/>
              <a:ext cx="214" cy="211"/>
            </a:xfrm>
            <a:custGeom>
              <a:avLst/>
              <a:gdLst>
                <a:gd name="T0" fmla="*/ 182 w 460"/>
                <a:gd name="T1" fmla="*/ 232 h 454"/>
                <a:gd name="T2" fmla="*/ 152 w 460"/>
                <a:gd name="T3" fmla="*/ 218 h 454"/>
                <a:gd name="T4" fmla="*/ 187 w 460"/>
                <a:gd name="T5" fmla="*/ 197 h 454"/>
                <a:gd name="T6" fmla="*/ 137 w 460"/>
                <a:gd name="T7" fmla="*/ 184 h 454"/>
                <a:gd name="T8" fmla="*/ 188 w 460"/>
                <a:gd name="T9" fmla="*/ 270 h 454"/>
                <a:gd name="T10" fmla="*/ 152 w 460"/>
                <a:gd name="T11" fmla="*/ 257 h 454"/>
                <a:gd name="T12" fmla="*/ 100 w 460"/>
                <a:gd name="T13" fmla="*/ 220 h 454"/>
                <a:gd name="T14" fmla="*/ 82 w 460"/>
                <a:gd name="T15" fmla="*/ 203 h 454"/>
                <a:gd name="T16" fmla="*/ 115 w 460"/>
                <a:gd name="T17" fmla="*/ 200 h 454"/>
                <a:gd name="T18" fmla="*/ 94 w 460"/>
                <a:gd name="T19" fmla="*/ 181 h 454"/>
                <a:gd name="T20" fmla="*/ 86 w 460"/>
                <a:gd name="T21" fmla="*/ 228 h 454"/>
                <a:gd name="T22" fmla="*/ 105 w 460"/>
                <a:gd name="T23" fmla="*/ 248 h 454"/>
                <a:gd name="T24" fmla="*/ 66 w 460"/>
                <a:gd name="T25" fmla="*/ 251 h 454"/>
                <a:gd name="T26" fmla="*/ 90 w 460"/>
                <a:gd name="T27" fmla="*/ 273 h 454"/>
                <a:gd name="T28" fmla="*/ 100 w 460"/>
                <a:gd name="T29" fmla="*/ 220 h 454"/>
                <a:gd name="T30" fmla="*/ 355 w 460"/>
                <a:gd name="T31" fmla="*/ 197 h 454"/>
                <a:gd name="T32" fmla="*/ 371 w 460"/>
                <a:gd name="T33" fmla="*/ 270 h 454"/>
                <a:gd name="T34" fmla="*/ 400 w 460"/>
                <a:gd name="T35" fmla="*/ 197 h 454"/>
                <a:gd name="T36" fmla="*/ 326 w 460"/>
                <a:gd name="T37" fmla="*/ 184 h 454"/>
                <a:gd name="T38" fmla="*/ 300 w 460"/>
                <a:gd name="T39" fmla="*/ 230 h 454"/>
                <a:gd name="T40" fmla="*/ 271 w 460"/>
                <a:gd name="T41" fmla="*/ 211 h 454"/>
                <a:gd name="T42" fmla="*/ 292 w 460"/>
                <a:gd name="T43" fmla="*/ 270 h 454"/>
                <a:gd name="T44" fmla="*/ 306 w 460"/>
                <a:gd name="T45" fmla="*/ 242 h 454"/>
                <a:gd name="T46" fmla="*/ 314 w 460"/>
                <a:gd name="T47" fmla="*/ 211 h 454"/>
                <a:gd name="T48" fmla="*/ 215 w 460"/>
                <a:gd name="T49" fmla="*/ 227 h 454"/>
                <a:gd name="T50" fmla="*/ 267 w 460"/>
                <a:gd name="T51" fmla="*/ 206 h 454"/>
                <a:gd name="T52" fmla="*/ 243 w 460"/>
                <a:gd name="T53" fmla="*/ 181 h 454"/>
                <a:gd name="T54" fmla="*/ 216 w 460"/>
                <a:gd name="T55" fmla="*/ 264 h 454"/>
                <a:gd name="T56" fmla="*/ 269 w 460"/>
                <a:gd name="T57" fmla="*/ 265 h 454"/>
                <a:gd name="T58" fmla="*/ 243 w 460"/>
                <a:gd name="T59" fmla="*/ 258 h 454"/>
                <a:gd name="T60" fmla="*/ 0 w 460"/>
                <a:gd name="T61" fmla="*/ 454 h 454"/>
                <a:gd name="T62" fmla="*/ 460 w 460"/>
                <a:gd name="T63" fmla="*/ 0 h 454"/>
                <a:gd name="T64" fmla="*/ 0 w 460"/>
                <a:gd name="T65" fmla="*/ 454 h 454"/>
                <a:gd name="T66" fmla="*/ 454 w 460"/>
                <a:gd name="T67" fmla="*/ 6 h 454"/>
                <a:gd name="T68" fmla="*/ 6 w 460"/>
                <a:gd name="T69" fmla="*/ 446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60" h="454">
                  <a:moveTo>
                    <a:pt x="152" y="232"/>
                  </a:moveTo>
                  <a:cubicBezTo>
                    <a:pt x="182" y="232"/>
                    <a:pt x="182" y="232"/>
                    <a:pt x="182" y="232"/>
                  </a:cubicBezTo>
                  <a:cubicBezTo>
                    <a:pt x="182" y="218"/>
                    <a:pt x="182" y="218"/>
                    <a:pt x="182" y="218"/>
                  </a:cubicBezTo>
                  <a:cubicBezTo>
                    <a:pt x="152" y="218"/>
                    <a:pt x="152" y="218"/>
                    <a:pt x="152" y="218"/>
                  </a:cubicBezTo>
                  <a:cubicBezTo>
                    <a:pt x="152" y="197"/>
                    <a:pt x="152" y="197"/>
                    <a:pt x="152" y="197"/>
                  </a:cubicBezTo>
                  <a:cubicBezTo>
                    <a:pt x="187" y="197"/>
                    <a:pt x="187" y="197"/>
                    <a:pt x="187" y="197"/>
                  </a:cubicBezTo>
                  <a:cubicBezTo>
                    <a:pt x="187" y="184"/>
                    <a:pt x="187" y="184"/>
                    <a:pt x="187" y="184"/>
                  </a:cubicBezTo>
                  <a:cubicBezTo>
                    <a:pt x="137" y="184"/>
                    <a:pt x="137" y="184"/>
                    <a:pt x="137" y="184"/>
                  </a:cubicBezTo>
                  <a:cubicBezTo>
                    <a:pt x="137" y="270"/>
                    <a:pt x="137" y="270"/>
                    <a:pt x="137" y="270"/>
                  </a:cubicBezTo>
                  <a:cubicBezTo>
                    <a:pt x="188" y="270"/>
                    <a:pt x="188" y="270"/>
                    <a:pt x="188" y="270"/>
                  </a:cubicBezTo>
                  <a:cubicBezTo>
                    <a:pt x="188" y="257"/>
                    <a:pt x="188" y="257"/>
                    <a:pt x="188" y="257"/>
                  </a:cubicBezTo>
                  <a:cubicBezTo>
                    <a:pt x="152" y="257"/>
                    <a:pt x="152" y="257"/>
                    <a:pt x="152" y="257"/>
                  </a:cubicBezTo>
                  <a:lnTo>
                    <a:pt x="152" y="232"/>
                  </a:lnTo>
                  <a:close/>
                  <a:moveTo>
                    <a:pt x="100" y="220"/>
                  </a:moveTo>
                  <a:cubicBezTo>
                    <a:pt x="94" y="216"/>
                    <a:pt x="94" y="216"/>
                    <a:pt x="94" y="216"/>
                  </a:cubicBezTo>
                  <a:cubicBezTo>
                    <a:pt x="86" y="212"/>
                    <a:pt x="82" y="208"/>
                    <a:pt x="82" y="203"/>
                  </a:cubicBezTo>
                  <a:cubicBezTo>
                    <a:pt x="82" y="197"/>
                    <a:pt x="87" y="193"/>
                    <a:pt x="95" y="193"/>
                  </a:cubicBezTo>
                  <a:cubicBezTo>
                    <a:pt x="100" y="193"/>
                    <a:pt x="107" y="196"/>
                    <a:pt x="115" y="200"/>
                  </a:cubicBezTo>
                  <a:cubicBezTo>
                    <a:pt x="116" y="186"/>
                    <a:pt x="116" y="186"/>
                    <a:pt x="116" y="186"/>
                  </a:cubicBezTo>
                  <a:cubicBezTo>
                    <a:pt x="108" y="183"/>
                    <a:pt x="101" y="181"/>
                    <a:pt x="94" y="181"/>
                  </a:cubicBezTo>
                  <a:cubicBezTo>
                    <a:pt x="78" y="181"/>
                    <a:pt x="68" y="190"/>
                    <a:pt x="68" y="204"/>
                  </a:cubicBezTo>
                  <a:cubicBezTo>
                    <a:pt x="68" y="214"/>
                    <a:pt x="74" y="221"/>
                    <a:pt x="86" y="228"/>
                  </a:cubicBezTo>
                  <a:cubicBezTo>
                    <a:pt x="92" y="232"/>
                    <a:pt x="92" y="232"/>
                    <a:pt x="92" y="232"/>
                  </a:cubicBezTo>
                  <a:cubicBezTo>
                    <a:pt x="101" y="237"/>
                    <a:pt x="105" y="241"/>
                    <a:pt x="105" y="248"/>
                  </a:cubicBezTo>
                  <a:cubicBezTo>
                    <a:pt x="105" y="255"/>
                    <a:pt x="99" y="260"/>
                    <a:pt x="90" y="260"/>
                  </a:cubicBezTo>
                  <a:cubicBezTo>
                    <a:pt x="82" y="260"/>
                    <a:pt x="75" y="257"/>
                    <a:pt x="66" y="251"/>
                  </a:cubicBezTo>
                  <a:cubicBezTo>
                    <a:pt x="67" y="268"/>
                    <a:pt x="67" y="268"/>
                    <a:pt x="67" y="268"/>
                  </a:cubicBezTo>
                  <a:cubicBezTo>
                    <a:pt x="74" y="272"/>
                    <a:pt x="82" y="273"/>
                    <a:pt x="90" y="273"/>
                  </a:cubicBezTo>
                  <a:cubicBezTo>
                    <a:pt x="109" y="273"/>
                    <a:pt x="120" y="263"/>
                    <a:pt x="120" y="247"/>
                  </a:cubicBezTo>
                  <a:cubicBezTo>
                    <a:pt x="120" y="236"/>
                    <a:pt x="113" y="228"/>
                    <a:pt x="100" y="220"/>
                  </a:cubicBezTo>
                  <a:moveTo>
                    <a:pt x="326" y="197"/>
                  </a:moveTo>
                  <a:cubicBezTo>
                    <a:pt x="355" y="197"/>
                    <a:pt x="355" y="197"/>
                    <a:pt x="355" y="197"/>
                  </a:cubicBezTo>
                  <a:cubicBezTo>
                    <a:pt x="355" y="270"/>
                    <a:pt x="355" y="270"/>
                    <a:pt x="355" y="270"/>
                  </a:cubicBezTo>
                  <a:cubicBezTo>
                    <a:pt x="371" y="270"/>
                    <a:pt x="371" y="270"/>
                    <a:pt x="371" y="270"/>
                  </a:cubicBezTo>
                  <a:cubicBezTo>
                    <a:pt x="371" y="197"/>
                    <a:pt x="371" y="197"/>
                    <a:pt x="371" y="197"/>
                  </a:cubicBezTo>
                  <a:cubicBezTo>
                    <a:pt x="400" y="197"/>
                    <a:pt x="400" y="197"/>
                    <a:pt x="400" y="197"/>
                  </a:cubicBezTo>
                  <a:cubicBezTo>
                    <a:pt x="400" y="184"/>
                    <a:pt x="400" y="184"/>
                    <a:pt x="400" y="184"/>
                  </a:cubicBezTo>
                  <a:cubicBezTo>
                    <a:pt x="326" y="184"/>
                    <a:pt x="326" y="184"/>
                    <a:pt x="326" y="184"/>
                  </a:cubicBezTo>
                  <a:lnTo>
                    <a:pt x="326" y="197"/>
                  </a:lnTo>
                  <a:close/>
                  <a:moveTo>
                    <a:pt x="300" y="230"/>
                  </a:moveTo>
                  <a:cubicBezTo>
                    <a:pt x="288" y="211"/>
                    <a:pt x="288" y="211"/>
                    <a:pt x="288" y="211"/>
                  </a:cubicBezTo>
                  <a:cubicBezTo>
                    <a:pt x="271" y="211"/>
                    <a:pt x="271" y="211"/>
                    <a:pt x="271" y="211"/>
                  </a:cubicBezTo>
                  <a:cubicBezTo>
                    <a:pt x="292" y="242"/>
                    <a:pt x="292" y="242"/>
                    <a:pt x="292" y="242"/>
                  </a:cubicBezTo>
                  <a:cubicBezTo>
                    <a:pt x="292" y="270"/>
                    <a:pt x="292" y="270"/>
                    <a:pt x="292" y="270"/>
                  </a:cubicBezTo>
                  <a:cubicBezTo>
                    <a:pt x="306" y="270"/>
                    <a:pt x="306" y="270"/>
                    <a:pt x="306" y="270"/>
                  </a:cubicBezTo>
                  <a:cubicBezTo>
                    <a:pt x="306" y="242"/>
                    <a:pt x="306" y="242"/>
                    <a:pt x="306" y="242"/>
                  </a:cubicBezTo>
                  <a:cubicBezTo>
                    <a:pt x="329" y="211"/>
                    <a:pt x="329" y="211"/>
                    <a:pt x="329" y="211"/>
                  </a:cubicBezTo>
                  <a:cubicBezTo>
                    <a:pt x="314" y="211"/>
                    <a:pt x="314" y="211"/>
                    <a:pt x="314" y="211"/>
                  </a:cubicBezTo>
                  <a:lnTo>
                    <a:pt x="300" y="230"/>
                  </a:lnTo>
                  <a:close/>
                  <a:moveTo>
                    <a:pt x="215" y="227"/>
                  </a:moveTo>
                  <a:cubicBezTo>
                    <a:pt x="215" y="208"/>
                    <a:pt x="227" y="195"/>
                    <a:pt x="244" y="195"/>
                  </a:cubicBezTo>
                  <a:cubicBezTo>
                    <a:pt x="253" y="195"/>
                    <a:pt x="260" y="199"/>
                    <a:pt x="267" y="206"/>
                  </a:cubicBezTo>
                  <a:cubicBezTo>
                    <a:pt x="269" y="189"/>
                    <a:pt x="269" y="189"/>
                    <a:pt x="269" y="189"/>
                  </a:cubicBezTo>
                  <a:cubicBezTo>
                    <a:pt x="261" y="184"/>
                    <a:pt x="252" y="181"/>
                    <a:pt x="243" y="181"/>
                  </a:cubicBezTo>
                  <a:cubicBezTo>
                    <a:pt x="218" y="181"/>
                    <a:pt x="199" y="200"/>
                    <a:pt x="199" y="227"/>
                  </a:cubicBezTo>
                  <a:cubicBezTo>
                    <a:pt x="199" y="242"/>
                    <a:pt x="205" y="255"/>
                    <a:pt x="216" y="264"/>
                  </a:cubicBezTo>
                  <a:cubicBezTo>
                    <a:pt x="224" y="270"/>
                    <a:pt x="233" y="273"/>
                    <a:pt x="243" y="273"/>
                  </a:cubicBezTo>
                  <a:cubicBezTo>
                    <a:pt x="252" y="273"/>
                    <a:pt x="261" y="270"/>
                    <a:pt x="269" y="265"/>
                  </a:cubicBezTo>
                  <a:cubicBezTo>
                    <a:pt x="270" y="246"/>
                    <a:pt x="270" y="246"/>
                    <a:pt x="270" y="246"/>
                  </a:cubicBezTo>
                  <a:cubicBezTo>
                    <a:pt x="261" y="254"/>
                    <a:pt x="253" y="258"/>
                    <a:pt x="243" y="258"/>
                  </a:cubicBezTo>
                  <a:cubicBezTo>
                    <a:pt x="227" y="258"/>
                    <a:pt x="215" y="245"/>
                    <a:pt x="215" y="227"/>
                  </a:cubicBezTo>
                  <a:moveTo>
                    <a:pt x="0" y="454"/>
                  </a:moveTo>
                  <a:cubicBezTo>
                    <a:pt x="460" y="454"/>
                    <a:pt x="460" y="454"/>
                    <a:pt x="460" y="454"/>
                  </a:cubicBezTo>
                  <a:cubicBezTo>
                    <a:pt x="460" y="0"/>
                    <a:pt x="460" y="0"/>
                    <a:pt x="460" y="0"/>
                  </a:cubicBezTo>
                  <a:cubicBezTo>
                    <a:pt x="0" y="0"/>
                    <a:pt x="0" y="0"/>
                    <a:pt x="0" y="0"/>
                  </a:cubicBezTo>
                  <a:lnTo>
                    <a:pt x="0" y="454"/>
                  </a:lnTo>
                  <a:close/>
                  <a:moveTo>
                    <a:pt x="6" y="6"/>
                  </a:moveTo>
                  <a:cubicBezTo>
                    <a:pt x="454" y="6"/>
                    <a:pt x="454" y="6"/>
                    <a:pt x="454" y="6"/>
                  </a:cubicBezTo>
                  <a:cubicBezTo>
                    <a:pt x="454" y="446"/>
                    <a:pt x="454" y="446"/>
                    <a:pt x="454" y="446"/>
                  </a:cubicBezTo>
                  <a:cubicBezTo>
                    <a:pt x="6" y="446"/>
                    <a:pt x="6" y="446"/>
                    <a:pt x="6" y="446"/>
                  </a:cubicBezTo>
                  <a:lnTo>
                    <a:pt x="6" y="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95" name="Freeform 94"/>
            <p:cNvSpPr>
              <a:spLocks/>
            </p:cNvSpPr>
            <p:nvPr/>
          </p:nvSpPr>
          <p:spPr bwMode="auto">
            <a:xfrm>
              <a:off x="0" y="3"/>
              <a:ext cx="3697" cy="125"/>
            </a:xfrm>
            <a:custGeom>
              <a:avLst/>
              <a:gdLst>
                <a:gd name="T0" fmla="*/ 0 w 3697"/>
                <a:gd name="T1" fmla="*/ 54 h 125"/>
                <a:gd name="T2" fmla="*/ 0 w 3697"/>
                <a:gd name="T3" fmla="*/ 0 h 125"/>
                <a:gd name="T4" fmla="*/ 3697 w 3697"/>
                <a:gd name="T5" fmla="*/ 0 h 125"/>
                <a:gd name="T6" fmla="*/ 3697 w 3697"/>
                <a:gd name="T7" fmla="*/ 41 h 125"/>
                <a:gd name="T8" fmla="*/ 1735 w 3697"/>
                <a:gd name="T9" fmla="*/ 125 h 125"/>
                <a:gd name="T10" fmla="*/ 0 w 3697"/>
                <a:gd name="T11" fmla="*/ 54 h 125"/>
              </a:gdLst>
              <a:ahLst/>
              <a:cxnLst>
                <a:cxn ang="0">
                  <a:pos x="T0" y="T1"/>
                </a:cxn>
                <a:cxn ang="0">
                  <a:pos x="T2" y="T3"/>
                </a:cxn>
                <a:cxn ang="0">
                  <a:pos x="T4" y="T5"/>
                </a:cxn>
                <a:cxn ang="0">
                  <a:pos x="T6" y="T7"/>
                </a:cxn>
                <a:cxn ang="0">
                  <a:pos x="T8" y="T9"/>
                </a:cxn>
                <a:cxn ang="0">
                  <a:pos x="T10" y="T11"/>
                </a:cxn>
              </a:cxnLst>
              <a:rect l="0" t="0" r="r" b="b"/>
              <a:pathLst>
                <a:path w="3697" h="125">
                  <a:moveTo>
                    <a:pt x="0" y="54"/>
                  </a:moveTo>
                  <a:lnTo>
                    <a:pt x="0" y="0"/>
                  </a:lnTo>
                  <a:lnTo>
                    <a:pt x="3697" y="0"/>
                  </a:lnTo>
                  <a:lnTo>
                    <a:pt x="3697" y="41"/>
                  </a:lnTo>
                  <a:lnTo>
                    <a:pt x="1735" y="125"/>
                  </a:lnTo>
                  <a:lnTo>
                    <a:pt x="0" y="54"/>
                  </a:lnTo>
                  <a:close/>
                </a:path>
              </a:pathLst>
            </a:custGeom>
            <a:solidFill>
              <a:srgbClr val="00748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96" name="Freeform 95"/>
            <p:cNvSpPr>
              <a:spLocks/>
            </p:cNvSpPr>
            <p:nvPr/>
          </p:nvSpPr>
          <p:spPr bwMode="auto">
            <a:xfrm>
              <a:off x="0" y="3"/>
              <a:ext cx="3697" cy="125"/>
            </a:xfrm>
            <a:custGeom>
              <a:avLst/>
              <a:gdLst>
                <a:gd name="T0" fmla="*/ 0 w 3697"/>
                <a:gd name="T1" fmla="*/ 54 h 125"/>
                <a:gd name="T2" fmla="*/ 0 w 3697"/>
                <a:gd name="T3" fmla="*/ 0 h 125"/>
                <a:gd name="T4" fmla="*/ 3697 w 3697"/>
                <a:gd name="T5" fmla="*/ 0 h 125"/>
                <a:gd name="T6" fmla="*/ 3697 w 3697"/>
                <a:gd name="T7" fmla="*/ 41 h 125"/>
                <a:gd name="T8" fmla="*/ 1735 w 3697"/>
                <a:gd name="T9" fmla="*/ 125 h 125"/>
              </a:gdLst>
              <a:ahLst/>
              <a:cxnLst>
                <a:cxn ang="0">
                  <a:pos x="T0" y="T1"/>
                </a:cxn>
                <a:cxn ang="0">
                  <a:pos x="T2" y="T3"/>
                </a:cxn>
                <a:cxn ang="0">
                  <a:pos x="T4" y="T5"/>
                </a:cxn>
                <a:cxn ang="0">
                  <a:pos x="T6" y="T7"/>
                </a:cxn>
                <a:cxn ang="0">
                  <a:pos x="T8" y="T9"/>
                </a:cxn>
              </a:cxnLst>
              <a:rect l="0" t="0" r="r" b="b"/>
              <a:pathLst>
                <a:path w="3697" h="125">
                  <a:moveTo>
                    <a:pt x="0" y="54"/>
                  </a:moveTo>
                  <a:lnTo>
                    <a:pt x="0" y="0"/>
                  </a:lnTo>
                  <a:lnTo>
                    <a:pt x="3697" y="0"/>
                  </a:lnTo>
                  <a:lnTo>
                    <a:pt x="3697" y="41"/>
                  </a:lnTo>
                  <a:lnTo>
                    <a:pt x="1735" y="12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97" name="Freeform 96"/>
            <p:cNvSpPr>
              <a:spLocks/>
            </p:cNvSpPr>
            <p:nvPr/>
          </p:nvSpPr>
          <p:spPr bwMode="auto">
            <a:xfrm>
              <a:off x="0" y="57"/>
              <a:ext cx="1780" cy="108"/>
            </a:xfrm>
            <a:custGeom>
              <a:avLst/>
              <a:gdLst>
                <a:gd name="T0" fmla="*/ 834 w 1780"/>
                <a:gd name="T1" fmla="*/ 108 h 108"/>
                <a:gd name="T2" fmla="*/ 0 w 1780"/>
                <a:gd name="T3" fmla="*/ 31 h 108"/>
                <a:gd name="T4" fmla="*/ 0 w 1780"/>
                <a:gd name="T5" fmla="*/ 0 h 108"/>
                <a:gd name="T6" fmla="*/ 1780 w 1780"/>
                <a:gd name="T7" fmla="*/ 69 h 108"/>
                <a:gd name="T8" fmla="*/ 834 w 1780"/>
                <a:gd name="T9" fmla="*/ 108 h 108"/>
              </a:gdLst>
              <a:ahLst/>
              <a:cxnLst>
                <a:cxn ang="0">
                  <a:pos x="T0" y="T1"/>
                </a:cxn>
                <a:cxn ang="0">
                  <a:pos x="T2" y="T3"/>
                </a:cxn>
                <a:cxn ang="0">
                  <a:pos x="T4" y="T5"/>
                </a:cxn>
                <a:cxn ang="0">
                  <a:pos x="T6" y="T7"/>
                </a:cxn>
                <a:cxn ang="0">
                  <a:pos x="T8" y="T9"/>
                </a:cxn>
              </a:cxnLst>
              <a:rect l="0" t="0" r="r" b="b"/>
              <a:pathLst>
                <a:path w="1780" h="108">
                  <a:moveTo>
                    <a:pt x="834" y="108"/>
                  </a:moveTo>
                  <a:lnTo>
                    <a:pt x="0" y="31"/>
                  </a:lnTo>
                  <a:lnTo>
                    <a:pt x="0" y="0"/>
                  </a:lnTo>
                  <a:lnTo>
                    <a:pt x="1780" y="69"/>
                  </a:lnTo>
                  <a:lnTo>
                    <a:pt x="834" y="108"/>
                  </a:lnTo>
                  <a:close/>
                </a:path>
              </a:pathLst>
            </a:custGeom>
            <a:solidFill>
              <a:srgbClr val="0090A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98" name="Freeform 97"/>
            <p:cNvSpPr>
              <a:spLocks/>
            </p:cNvSpPr>
            <p:nvPr/>
          </p:nvSpPr>
          <p:spPr bwMode="auto">
            <a:xfrm>
              <a:off x="0" y="57"/>
              <a:ext cx="1780" cy="108"/>
            </a:xfrm>
            <a:custGeom>
              <a:avLst/>
              <a:gdLst>
                <a:gd name="T0" fmla="*/ 834 w 1780"/>
                <a:gd name="T1" fmla="*/ 108 h 108"/>
                <a:gd name="T2" fmla="*/ 0 w 1780"/>
                <a:gd name="T3" fmla="*/ 31 h 108"/>
                <a:gd name="T4" fmla="*/ 0 w 1780"/>
                <a:gd name="T5" fmla="*/ 0 h 108"/>
                <a:gd name="T6" fmla="*/ 1780 w 1780"/>
                <a:gd name="T7" fmla="*/ 69 h 108"/>
              </a:gdLst>
              <a:ahLst/>
              <a:cxnLst>
                <a:cxn ang="0">
                  <a:pos x="T0" y="T1"/>
                </a:cxn>
                <a:cxn ang="0">
                  <a:pos x="T2" y="T3"/>
                </a:cxn>
                <a:cxn ang="0">
                  <a:pos x="T4" y="T5"/>
                </a:cxn>
                <a:cxn ang="0">
                  <a:pos x="T6" y="T7"/>
                </a:cxn>
              </a:cxnLst>
              <a:rect l="0" t="0" r="r" b="b"/>
              <a:pathLst>
                <a:path w="1780" h="108">
                  <a:moveTo>
                    <a:pt x="834" y="108"/>
                  </a:moveTo>
                  <a:lnTo>
                    <a:pt x="0" y="31"/>
                  </a:lnTo>
                  <a:lnTo>
                    <a:pt x="0" y="0"/>
                  </a:lnTo>
                  <a:lnTo>
                    <a:pt x="1780" y="6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99" name="Freeform 98"/>
            <p:cNvSpPr>
              <a:spLocks/>
            </p:cNvSpPr>
            <p:nvPr/>
          </p:nvSpPr>
          <p:spPr bwMode="auto">
            <a:xfrm>
              <a:off x="0" y="88"/>
              <a:ext cx="834" cy="108"/>
            </a:xfrm>
            <a:custGeom>
              <a:avLst/>
              <a:gdLst>
                <a:gd name="T0" fmla="*/ 0 w 834"/>
                <a:gd name="T1" fmla="*/ 0 h 108"/>
                <a:gd name="T2" fmla="*/ 834 w 834"/>
                <a:gd name="T3" fmla="*/ 77 h 108"/>
                <a:gd name="T4" fmla="*/ 0 w 834"/>
                <a:gd name="T5" fmla="*/ 108 h 108"/>
                <a:gd name="T6" fmla="*/ 0 w 834"/>
                <a:gd name="T7" fmla="*/ 0 h 108"/>
              </a:gdLst>
              <a:ahLst/>
              <a:cxnLst>
                <a:cxn ang="0">
                  <a:pos x="T0" y="T1"/>
                </a:cxn>
                <a:cxn ang="0">
                  <a:pos x="T2" y="T3"/>
                </a:cxn>
                <a:cxn ang="0">
                  <a:pos x="T4" y="T5"/>
                </a:cxn>
                <a:cxn ang="0">
                  <a:pos x="T6" y="T7"/>
                </a:cxn>
              </a:cxnLst>
              <a:rect l="0" t="0" r="r" b="b"/>
              <a:pathLst>
                <a:path w="834" h="108">
                  <a:moveTo>
                    <a:pt x="0" y="0"/>
                  </a:moveTo>
                  <a:lnTo>
                    <a:pt x="834" y="77"/>
                  </a:lnTo>
                  <a:lnTo>
                    <a:pt x="0" y="108"/>
                  </a:lnTo>
                  <a:lnTo>
                    <a:pt x="0" y="0"/>
                  </a:lnTo>
                  <a:close/>
                </a:path>
              </a:pathLst>
            </a:custGeom>
            <a:solidFill>
              <a:srgbClr val="FF765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00" name="Freeform 99"/>
            <p:cNvSpPr>
              <a:spLocks/>
            </p:cNvSpPr>
            <p:nvPr/>
          </p:nvSpPr>
          <p:spPr bwMode="auto">
            <a:xfrm>
              <a:off x="0" y="88"/>
              <a:ext cx="834" cy="108"/>
            </a:xfrm>
            <a:custGeom>
              <a:avLst/>
              <a:gdLst>
                <a:gd name="T0" fmla="*/ 0 w 834"/>
                <a:gd name="T1" fmla="*/ 0 h 108"/>
                <a:gd name="T2" fmla="*/ 834 w 834"/>
                <a:gd name="T3" fmla="*/ 77 h 108"/>
                <a:gd name="T4" fmla="*/ 0 w 834"/>
                <a:gd name="T5" fmla="*/ 108 h 108"/>
              </a:gdLst>
              <a:ahLst/>
              <a:cxnLst>
                <a:cxn ang="0">
                  <a:pos x="T0" y="T1"/>
                </a:cxn>
                <a:cxn ang="0">
                  <a:pos x="T2" y="T3"/>
                </a:cxn>
                <a:cxn ang="0">
                  <a:pos x="T4" y="T5"/>
                </a:cxn>
              </a:cxnLst>
              <a:rect l="0" t="0" r="r" b="b"/>
              <a:pathLst>
                <a:path w="834" h="108">
                  <a:moveTo>
                    <a:pt x="0" y="0"/>
                  </a:moveTo>
                  <a:lnTo>
                    <a:pt x="834" y="77"/>
                  </a:lnTo>
                  <a:lnTo>
                    <a:pt x="0" y="10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01" name="Freeform 100"/>
            <p:cNvSpPr>
              <a:spLocks/>
            </p:cNvSpPr>
            <p:nvPr/>
          </p:nvSpPr>
          <p:spPr bwMode="auto">
            <a:xfrm>
              <a:off x="1789" y="44"/>
              <a:ext cx="1908" cy="112"/>
            </a:xfrm>
            <a:custGeom>
              <a:avLst/>
              <a:gdLst>
                <a:gd name="T0" fmla="*/ 650 w 1908"/>
                <a:gd name="T1" fmla="*/ 112 h 112"/>
                <a:gd name="T2" fmla="*/ 0 w 1908"/>
                <a:gd name="T3" fmla="*/ 82 h 112"/>
                <a:gd name="T4" fmla="*/ 1908 w 1908"/>
                <a:gd name="T5" fmla="*/ 0 h 112"/>
                <a:gd name="T6" fmla="*/ 1908 w 1908"/>
                <a:gd name="T7" fmla="*/ 47 h 112"/>
                <a:gd name="T8" fmla="*/ 650 w 1908"/>
                <a:gd name="T9" fmla="*/ 112 h 112"/>
              </a:gdLst>
              <a:ahLst/>
              <a:cxnLst>
                <a:cxn ang="0">
                  <a:pos x="T0" y="T1"/>
                </a:cxn>
                <a:cxn ang="0">
                  <a:pos x="T2" y="T3"/>
                </a:cxn>
                <a:cxn ang="0">
                  <a:pos x="T4" y="T5"/>
                </a:cxn>
                <a:cxn ang="0">
                  <a:pos x="T6" y="T7"/>
                </a:cxn>
                <a:cxn ang="0">
                  <a:pos x="T8" y="T9"/>
                </a:cxn>
              </a:cxnLst>
              <a:rect l="0" t="0" r="r" b="b"/>
              <a:pathLst>
                <a:path w="1908" h="112">
                  <a:moveTo>
                    <a:pt x="650" y="112"/>
                  </a:moveTo>
                  <a:lnTo>
                    <a:pt x="0" y="82"/>
                  </a:lnTo>
                  <a:lnTo>
                    <a:pt x="1908" y="0"/>
                  </a:lnTo>
                  <a:lnTo>
                    <a:pt x="1908" y="47"/>
                  </a:lnTo>
                  <a:lnTo>
                    <a:pt x="650" y="112"/>
                  </a:lnTo>
                  <a:close/>
                </a:path>
              </a:pathLst>
            </a:custGeom>
            <a:solidFill>
              <a:srgbClr val="FFE4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02" name="Freeform 101"/>
            <p:cNvSpPr>
              <a:spLocks/>
            </p:cNvSpPr>
            <p:nvPr/>
          </p:nvSpPr>
          <p:spPr bwMode="auto">
            <a:xfrm>
              <a:off x="1789" y="44"/>
              <a:ext cx="1908" cy="112"/>
            </a:xfrm>
            <a:custGeom>
              <a:avLst/>
              <a:gdLst>
                <a:gd name="T0" fmla="*/ 650 w 1908"/>
                <a:gd name="T1" fmla="*/ 112 h 112"/>
                <a:gd name="T2" fmla="*/ 0 w 1908"/>
                <a:gd name="T3" fmla="*/ 82 h 112"/>
                <a:gd name="T4" fmla="*/ 1908 w 1908"/>
                <a:gd name="T5" fmla="*/ 0 h 112"/>
                <a:gd name="T6" fmla="*/ 1908 w 1908"/>
                <a:gd name="T7" fmla="*/ 47 h 112"/>
              </a:gdLst>
              <a:ahLst/>
              <a:cxnLst>
                <a:cxn ang="0">
                  <a:pos x="T0" y="T1"/>
                </a:cxn>
                <a:cxn ang="0">
                  <a:pos x="T2" y="T3"/>
                </a:cxn>
                <a:cxn ang="0">
                  <a:pos x="T4" y="T5"/>
                </a:cxn>
                <a:cxn ang="0">
                  <a:pos x="T6" y="T7"/>
                </a:cxn>
              </a:cxnLst>
              <a:rect l="0" t="0" r="r" b="b"/>
              <a:pathLst>
                <a:path w="1908" h="112">
                  <a:moveTo>
                    <a:pt x="650" y="112"/>
                  </a:moveTo>
                  <a:lnTo>
                    <a:pt x="0" y="82"/>
                  </a:lnTo>
                  <a:lnTo>
                    <a:pt x="1908" y="0"/>
                  </a:lnTo>
                  <a:lnTo>
                    <a:pt x="1908" y="4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03" name="Freeform 102"/>
            <p:cNvSpPr>
              <a:spLocks/>
            </p:cNvSpPr>
            <p:nvPr/>
          </p:nvSpPr>
          <p:spPr bwMode="auto">
            <a:xfrm>
              <a:off x="0" y="916"/>
              <a:ext cx="3697" cy="142"/>
            </a:xfrm>
            <a:custGeom>
              <a:avLst/>
              <a:gdLst>
                <a:gd name="T0" fmla="*/ 2512 w 3697"/>
                <a:gd name="T1" fmla="*/ 0 h 142"/>
                <a:gd name="T2" fmla="*/ 3697 w 3697"/>
                <a:gd name="T3" fmla="*/ 39 h 142"/>
                <a:gd name="T4" fmla="*/ 3697 w 3697"/>
                <a:gd name="T5" fmla="*/ 142 h 142"/>
                <a:gd name="T6" fmla="*/ 0 w 3697"/>
                <a:gd name="T7" fmla="*/ 142 h 142"/>
                <a:gd name="T8" fmla="*/ 0 w 3697"/>
                <a:gd name="T9" fmla="*/ 48 h 142"/>
                <a:gd name="T10" fmla="*/ 2512 w 3697"/>
                <a:gd name="T11" fmla="*/ 0 h 142"/>
              </a:gdLst>
              <a:ahLst/>
              <a:cxnLst>
                <a:cxn ang="0">
                  <a:pos x="T0" y="T1"/>
                </a:cxn>
                <a:cxn ang="0">
                  <a:pos x="T2" y="T3"/>
                </a:cxn>
                <a:cxn ang="0">
                  <a:pos x="T4" y="T5"/>
                </a:cxn>
                <a:cxn ang="0">
                  <a:pos x="T6" y="T7"/>
                </a:cxn>
                <a:cxn ang="0">
                  <a:pos x="T8" y="T9"/>
                </a:cxn>
                <a:cxn ang="0">
                  <a:pos x="T10" y="T11"/>
                </a:cxn>
              </a:cxnLst>
              <a:rect l="0" t="0" r="r" b="b"/>
              <a:pathLst>
                <a:path w="3697" h="142">
                  <a:moveTo>
                    <a:pt x="2512" y="0"/>
                  </a:moveTo>
                  <a:lnTo>
                    <a:pt x="3697" y="39"/>
                  </a:lnTo>
                  <a:lnTo>
                    <a:pt x="3697" y="142"/>
                  </a:lnTo>
                  <a:lnTo>
                    <a:pt x="0" y="142"/>
                  </a:lnTo>
                  <a:lnTo>
                    <a:pt x="0" y="48"/>
                  </a:lnTo>
                  <a:lnTo>
                    <a:pt x="2512" y="0"/>
                  </a:lnTo>
                  <a:close/>
                </a:path>
              </a:pathLst>
            </a:custGeom>
            <a:solidFill>
              <a:srgbClr val="00748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04" name="Freeform 103"/>
            <p:cNvSpPr>
              <a:spLocks/>
            </p:cNvSpPr>
            <p:nvPr/>
          </p:nvSpPr>
          <p:spPr bwMode="auto">
            <a:xfrm>
              <a:off x="0" y="916"/>
              <a:ext cx="3697" cy="142"/>
            </a:xfrm>
            <a:custGeom>
              <a:avLst/>
              <a:gdLst>
                <a:gd name="T0" fmla="*/ 2512 w 3697"/>
                <a:gd name="T1" fmla="*/ 0 h 142"/>
                <a:gd name="T2" fmla="*/ 3697 w 3697"/>
                <a:gd name="T3" fmla="*/ 39 h 142"/>
                <a:gd name="T4" fmla="*/ 3697 w 3697"/>
                <a:gd name="T5" fmla="*/ 142 h 142"/>
                <a:gd name="T6" fmla="*/ 0 w 3697"/>
                <a:gd name="T7" fmla="*/ 142 h 142"/>
                <a:gd name="T8" fmla="*/ 0 w 3697"/>
                <a:gd name="T9" fmla="*/ 48 h 142"/>
              </a:gdLst>
              <a:ahLst/>
              <a:cxnLst>
                <a:cxn ang="0">
                  <a:pos x="T0" y="T1"/>
                </a:cxn>
                <a:cxn ang="0">
                  <a:pos x="T2" y="T3"/>
                </a:cxn>
                <a:cxn ang="0">
                  <a:pos x="T4" y="T5"/>
                </a:cxn>
                <a:cxn ang="0">
                  <a:pos x="T6" y="T7"/>
                </a:cxn>
                <a:cxn ang="0">
                  <a:pos x="T8" y="T9"/>
                </a:cxn>
              </a:cxnLst>
              <a:rect l="0" t="0" r="r" b="b"/>
              <a:pathLst>
                <a:path w="3697" h="142">
                  <a:moveTo>
                    <a:pt x="2512" y="0"/>
                  </a:moveTo>
                  <a:lnTo>
                    <a:pt x="3697" y="39"/>
                  </a:lnTo>
                  <a:lnTo>
                    <a:pt x="3697" y="142"/>
                  </a:lnTo>
                  <a:lnTo>
                    <a:pt x="0" y="142"/>
                  </a:lnTo>
                  <a:lnTo>
                    <a:pt x="0" y="4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05" name="Freeform 104"/>
            <p:cNvSpPr>
              <a:spLocks/>
            </p:cNvSpPr>
            <p:nvPr/>
          </p:nvSpPr>
          <p:spPr bwMode="auto">
            <a:xfrm>
              <a:off x="0" y="866"/>
              <a:ext cx="2512" cy="98"/>
            </a:xfrm>
            <a:custGeom>
              <a:avLst/>
              <a:gdLst>
                <a:gd name="T0" fmla="*/ 2512 w 2512"/>
                <a:gd name="T1" fmla="*/ 50 h 98"/>
                <a:gd name="T2" fmla="*/ 0 w 2512"/>
                <a:gd name="T3" fmla="*/ 98 h 98"/>
                <a:gd name="T4" fmla="*/ 0 w 2512"/>
                <a:gd name="T5" fmla="*/ 0 h 98"/>
                <a:gd name="T6" fmla="*/ 2512 w 2512"/>
                <a:gd name="T7" fmla="*/ 50 h 98"/>
              </a:gdLst>
              <a:ahLst/>
              <a:cxnLst>
                <a:cxn ang="0">
                  <a:pos x="T0" y="T1"/>
                </a:cxn>
                <a:cxn ang="0">
                  <a:pos x="T2" y="T3"/>
                </a:cxn>
                <a:cxn ang="0">
                  <a:pos x="T4" y="T5"/>
                </a:cxn>
                <a:cxn ang="0">
                  <a:pos x="T6" y="T7"/>
                </a:cxn>
              </a:cxnLst>
              <a:rect l="0" t="0" r="r" b="b"/>
              <a:pathLst>
                <a:path w="2512" h="98">
                  <a:moveTo>
                    <a:pt x="2512" y="50"/>
                  </a:moveTo>
                  <a:lnTo>
                    <a:pt x="0" y="98"/>
                  </a:lnTo>
                  <a:lnTo>
                    <a:pt x="0" y="0"/>
                  </a:lnTo>
                  <a:lnTo>
                    <a:pt x="2512" y="50"/>
                  </a:lnTo>
                  <a:close/>
                </a:path>
              </a:pathLst>
            </a:custGeom>
            <a:solidFill>
              <a:srgbClr val="FFAE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06" name="Freeform 105"/>
            <p:cNvSpPr>
              <a:spLocks/>
            </p:cNvSpPr>
            <p:nvPr/>
          </p:nvSpPr>
          <p:spPr bwMode="auto">
            <a:xfrm>
              <a:off x="0" y="866"/>
              <a:ext cx="2512" cy="98"/>
            </a:xfrm>
            <a:custGeom>
              <a:avLst/>
              <a:gdLst>
                <a:gd name="T0" fmla="*/ 2512 w 2512"/>
                <a:gd name="T1" fmla="*/ 50 h 98"/>
                <a:gd name="T2" fmla="*/ 0 w 2512"/>
                <a:gd name="T3" fmla="*/ 98 h 98"/>
                <a:gd name="T4" fmla="*/ 0 w 2512"/>
                <a:gd name="T5" fmla="*/ 0 h 98"/>
              </a:gdLst>
              <a:ahLst/>
              <a:cxnLst>
                <a:cxn ang="0">
                  <a:pos x="T0" y="T1"/>
                </a:cxn>
                <a:cxn ang="0">
                  <a:pos x="T2" y="T3"/>
                </a:cxn>
                <a:cxn ang="0">
                  <a:pos x="T4" y="T5"/>
                </a:cxn>
              </a:cxnLst>
              <a:rect l="0" t="0" r="r" b="b"/>
              <a:pathLst>
                <a:path w="2512" h="98">
                  <a:moveTo>
                    <a:pt x="2512" y="50"/>
                  </a:moveTo>
                  <a:lnTo>
                    <a:pt x="0" y="98"/>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07" name="Freeform 106"/>
            <p:cNvSpPr>
              <a:spLocks/>
            </p:cNvSpPr>
            <p:nvPr/>
          </p:nvSpPr>
          <p:spPr bwMode="auto">
            <a:xfrm>
              <a:off x="2588" y="894"/>
              <a:ext cx="1109" cy="61"/>
            </a:xfrm>
            <a:custGeom>
              <a:avLst/>
              <a:gdLst>
                <a:gd name="T0" fmla="*/ 0 w 1109"/>
                <a:gd name="T1" fmla="*/ 24 h 61"/>
                <a:gd name="T2" fmla="*/ 443 w 1109"/>
                <a:gd name="T3" fmla="*/ 0 h 61"/>
                <a:gd name="T4" fmla="*/ 844 w 1109"/>
                <a:gd name="T5" fmla="*/ 8 h 61"/>
                <a:gd name="T6" fmla="*/ 1109 w 1109"/>
                <a:gd name="T7" fmla="*/ 10 h 61"/>
                <a:gd name="T8" fmla="*/ 1109 w 1109"/>
                <a:gd name="T9" fmla="*/ 61 h 61"/>
                <a:gd name="T10" fmla="*/ 0 w 1109"/>
                <a:gd name="T11" fmla="*/ 24 h 61"/>
              </a:gdLst>
              <a:ahLst/>
              <a:cxnLst>
                <a:cxn ang="0">
                  <a:pos x="T0" y="T1"/>
                </a:cxn>
                <a:cxn ang="0">
                  <a:pos x="T2" y="T3"/>
                </a:cxn>
                <a:cxn ang="0">
                  <a:pos x="T4" y="T5"/>
                </a:cxn>
                <a:cxn ang="0">
                  <a:pos x="T6" y="T7"/>
                </a:cxn>
                <a:cxn ang="0">
                  <a:pos x="T8" y="T9"/>
                </a:cxn>
                <a:cxn ang="0">
                  <a:pos x="T10" y="T11"/>
                </a:cxn>
              </a:cxnLst>
              <a:rect l="0" t="0" r="r" b="b"/>
              <a:pathLst>
                <a:path w="1109" h="61">
                  <a:moveTo>
                    <a:pt x="0" y="24"/>
                  </a:moveTo>
                  <a:lnTo>
                    <a:pt x="443" y="0"/>
                  </a:lnTo>
                  <a:lnTo>
                    <a:pt x="844" y="8"/>
                  </a:lnTo>
                  <a:lnTo>
                    <a:pt x="1109" y="10"/>
                  </a:lnTo>
                  <a:lnTo>
                    <a:pt x="1109" y="61"/>
                  </a:lnTo>
                  <a:lnTo>
                    <a:pt x="0" y="24"/>
                  </a:lnTo>
                  <a:close/>
                </a:path>
              </a:pathLst>
            </a:custGeom>
            <a:solidFill>
              <a:srgbClr val="FEEEC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08" name="Freeform 107"/>
            <p:cNvSpPr>
              <a:spLocks/>
            </p:cNvSpPr>
            <p:nvPr/>
          </p:nvSpPr>
          <p:spPr bwMode="auto">
            <a:xfrm>
              <a:off x="2588" y="894"/>
              <a:ext cx="1109" cy="61"/>
            </a:xfrm>
            <a:custGeom>
              <a:avLst/>
              <a:gdLst>
                <a:gd name="T0" fmla="*/ 0 w 1109"/>
                <a:gd name="T1" fmla="*/ 24 h 61"/>
                <a:gd name="T2" fmla="*/ 443 w 1109"/>
                <a:gd name="T3" fmla="*/ 0 h 61"/>
                <a:gd name="T4" fmla="*/ 844 w 1109"/>
                <a:gd name="T5" fmla="*/ 8 h 61"/>
                <a:gd name="T6" fmla="*/ 1109 w 1109"/>
                <a:gd name="T7" fmla="*/ 10 h 61"/>
                <a:gd name="T8" fmla="*/ 1109 w 1109"/>
                <a:gd name="T9" fmla="*/ 61 h 61"/>
              </a:gdLst>
              <a:ahLst/>
              <a:cxnLst>
                <a:cxn ang="0">
                  <a:pos x="T0" y="T1"/>
                </a:cxn>
                <a:cxn ang="0">
                  <a:pos x="T2" y="T3"/>
                </a:cxn>
                <a:cxn ang="0">
                  <a:pos x="T4" y="T5"/>
                </a:cxn>
                <a:cxn ang="0">
                  <a:pos x="T6" y="T7"/>
                </a:cxn>
                <a:cxn ang="0">
                  <a:pos x="T8" y="T9"/>
                </a:cxn>
              </a:cxnLst>
              <a:rect l="0" t="0" r="r" b="b"/>
              <a:pathLst>
                <a:path w="1109" h="61">
                  <a:moveTo>
                    <a:pt x="0" y="24"/>
                  </a:moveTo>
                  <a:lnTo>
                    <a:pt x="443" y="0"/>
                  </a:lnTo>
                  <a:lnTo>
                    <a:pt x="844" y="8"/>
                  </a:lnTo>
                  <a:lnTo>
                    <a:pt x="1109" y="10"/>
                  </a:lnTo>
                  <a:lnTo>
                    <a:pt x="1109" y="61"/>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09" name="Freeform 108"/>
            <p:cNvSpPr>
              <a:spLocks/>
            </p:cNvSpPr>
            <p:nvPr/>
          </p:nvSpPr>
          <p:spPr bwMode="auto">
            <a:xfrm>
              <a:off x="0" y="6196"/>
              <a:ext cx="3697" cy="142"/>
            </a:xfrm>
            <a:custGeom>
              <a:avLst/>
              <a:gdLst>
                <a:gd name="T0" fmla="*/ 2512 w 3697"/>
                <a:gd name="T1" fmla="*/ 0 h 142"/>
                <a:gd name="T2" fmla="*/ 3697 w 3697"/>
                <a:gd name="T3" fmla="*/ 40 h 142"/>
                <a:gd name="T4" fmla="*/ 3697 w 3697"/>
                <a:gd name="T5" fmla="*/ 142 h 142"/>
                <a:gd name="T6" fmla="*/ 0 w 3697"/>
                <a:gd name="T7" fmla="*/ 142 h 142"/>
                <a:gd name="T8" fmla="*/ 0 w 3697"/>
                <a:gd name="T9" fmla="*/ 48 h 142"/>
                <a:gd name="T10" fmla="*/ 2512 w 3697"/>
                <a:gd name="T11" fmla="*/ 0 h 142"/>
              </a:gdLst>
              <a:ahLst/>
              <a:cxnLst>
                <a:cxn ang="0">
                  <a:pos x="T0" y="T1"/>
                </a:cxn>
                <a:cxn ang="0">
                  <a:pos x="T2" y="T3"/>
                </a:cxn>
                <a:cxn ang="0">
                  <a:pos x="T4" y="T5"/>
                </a:cxn>
                <a:cxn ang="0">
                  <a:pos x="T6" y="T7"/>
                </a:cxn>
                <a:cxn ang="0">
                  <a:pos x="T8" y="T9"/>
                </a:cxn>
                <a:cxn ang="0">
                  <a:pos x="T10" y="T11"/>
                </a:cxn>
              </a:cxnLst>
              <a:rect l="0" t="0" r="r" b="b"/>
              <a:pathLst>
                <a:path w="3697" h="142">
                  <a:moveTo>
                    <a:pt x="2512" y="0"/>
                  </a:moveTo>
                  <a:lnTo>
                    <a:pt x="3697" y="40"/>
                  </a:lnTo>
                  <a:lnTo>
                    <a:pt x="3697" y="142"/>
                  </a:lnTo>
                  <a:lnTo>
                    <a:pt x="0" y="142"/>
                  </a:lnTo>
                  <a:lnTo>
                    <a:pt x="0" y="48"/>
                  </a:lnTo>
                  <a:lnTo>
                    <a:pt x="2512" y="0"/>
                  </a:lnTo>
                  <a:close/>
                </a:path>
              </a:pathLst>
            </a:custGeom>
            <a:solidFill>
              <a:srgbClr val="00748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10" name="Freeform 109"/>
            <p:cNvSpPr>
              <a:spLocks/>
            </p:cNvSpPr>
            <p:nvPr/>
          </p:nvSpPr>
          <p:spPr bwMode="auto">
            <a:xfrm>
              <a:off x="0" y="6196"/>
              <a:ext cx="3697" cy="142"/>
            </a:xfrm>
            <a:custGeom>
              <a:avLst/>
              <a:gdLst>
                <a:gd name="T0" fmla="*/ 2512 w 3697"/>
                <a:gd name="T1" fmla="*/ 0 h 142"/>
                <a:gd name="T2" fmla="*/ 3697 w 3697"/>
                <a:gd name="T3" fmla="*/ 40 h 142"/>
                <a:gd name="T4" fmla="*/ 3697 w 3697"/>
                <a:gd name="T5" fmla="*/ 142 h 142"/>
                <a:gd name="T6" fmla="*/ 0 w 3697"/>
                <a:gd name="T7" fmla="*/ 142 h 142"/>
                <a:gd name="T8" fmla="*/ 0 w 3697"/>
                <a:gd name="T9" fmla="*/ 48 h 142"/>
              </a:gdLst>
              <a:ahLst/>
              <a:cxnLst>
                <a:cxn ang="0">
                  <a:pos x="T0" y="T1"/>
                </a:cxn>
                <a:cxn ang="0">
                  <a:pos x="T2" y="T3"/>
                </a:cxn>
                <a:cxn ang="0">
                  <a:pos x="T4" y="T5"/>
                </a:cxn>
                <a:cxn ang="0">
                  <a:pos x="T6" y="T7"/>
                </a:cxn>
                <a:cxn ang="0">
                  <a:pos x="T8" y="T9"/>
                </a:cxn>
              </a:cxnLst>
              <a:rect l="0" t="0" r="r" b="b"/>
              <a:pathLst>
                <a:path w="3697" h="142">
                  <a:moveTo>
                    <a:pt x="2512" y="0"/>
                  </a:moveTo>
                  <a:lnTo>
                    <a:pt x="3697" y="40"/>
                  </a:lnTo>
                  <a:lnTo>
                    <a:pt x="3697" y="142"/>
                  </a:lnTo>
                  <a:lnTo>
                    <a:pt x="0" y="142"/>
                  </a:lnTo>
                  <a:lnTo>
                    <a:pt x="0" y="4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11" name="Freeform 110"/>
            <p:cNvSpPr>
              <a:spLocks/>
            </p:cNvSpPr>
            <p:nvPr/>
          </p:nvSpPr>
          <p:spPr bwMode="auto">
            <a:xfrm>
              <a:off x="0" y="6147"/>
              <a:ext cx="2512" cy="97"/>
            </a:xfrm>
            <a:custGeom>
              <a:avLst/>
              <a:gdLst>
                <a:gd name="T0" fmla="*/ 2512 w 2512"/>
                <a:gd name="T1" fmla="*/ 49 h 97"/>
                <a:gd name="T2" fmla="*/ 0 w 2512"/>
                <a:gd name="T3" fmla="*/ 97 h 97"/>
                <a:gd name="T4" fmla="*/ 0 w 2512"/>
                <a:gd name="T5" fmla="*/ 0 h 97"/>
                <a:gd name="T6" fmla="*/ 2512 w 2512"/>
                <a:gd name="T7" fmla="*/ 49 h 97"/>
              </a:gdLst>
              <a:ahLst/>
              <a:cxnLst>
                <a:cxn ang="0">
                  <a:pos x="T0" y="T1"/>
                </a:cxn>
                <a:cxn ang="0">
                  <a:pos x="T2" y="T3"/>
                </a:cxn>
                <a:cxn ang="0">
                  <a:pos x="T4" y="T5"/>
                </a:cxn>
                <a:cxn ang="0">
                  <a:pos x="T6" y="T7"/>
                </a:cxn>
              </a:cxnLst>
              <a:rect l="0" t="0" r="r" b="b"/>
              <a:pathLst>
                <a:path w="2512" h="97">
                  <a:moveTo>
                    <a:pt x="2512" y="49"/>
                  </a:moveTo>
                  <a:lnTo>
                    <a:pt x="0" y="97"/>
                  </a:lnTo>
                  <a:lnTo>
                    <a:pt x="0" y="0"/>
                  </a:lnTo>
                  <a:lnTo>
                    <a:pt x="2512" y="49"/>
                  </a:lnTo>
                  <a:close/>
                </a:path>
              </a:pathLst>
            </a:custGeom>
            <a:solidFill>
              <a:srgbClr val="FFAE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12" name="Freeform 111"/>
            <p:cNvSpPr>
              <a:spLocks/>
            </p:cNvSpPr>
            <p:nvPr/>
          </p:nvSpPr>
          <p:spPr bwMode="auto">
            <a:xfrm>
              <a:off x="0" y="6147"/>
              <a:ext cx="2512" cy="97"/>
            </a:xfrm>
            <a:custGeom>
              <a:avLst/>
              <a:gdLst>
                <a:gd name="T0" fmla="*/ 2512 w 2512"/>
                <a:gd name="T1" fmla="*/ 49 h 97"/>
                <a:gd name="T2" fmla="*/ 0 w 2512"/>
                <a:gd name="T3" fmla="*/ 97 h 97"/>
                <a:gd name="T4" fmla="*/ 0 w 2512"/>
                <a:gd name="T5" fmla="*/ 0 h 97"/>
              </a:gdLst>
              <a:ahLst/>
              <a:cxnLst>
                <a:cxn ang="0">
                  <a:pos x="T0" y="T1"/>
                </a:cxn>
                <a:cxn ang="0">
                  <a:pos x="T2" y="T3"/>
                </a:cxn>
                <a:cxn ang="0">
                  <a:pos x="T4" y="T5"/>
                </a:cxn>
              </a:cxnLst>
              <a:rect l="0" t="0" r="r" b="b"/>
              <a:pathLst>
                <a:path w="2512" h="97">
                  <a:moveTo>
                    <a:pt x="2512" y="49"/>
                  </a:moveTo>
                  <a:lnTo>
                    <a:pt x="0" y="97"/>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13" name="Freeform 112"/>
            <p:cNvSpPr>
              <a:spLocks/>
            </p:cNvSpPr>
            <p:nvPr/>
          </p:nvSpPr>
          <p:spPr bwMode="auto">
            <a:xfrm>
              <a:off x="2588" y="6174"/>
              <a:ext cx="1109" cy="62"/>
            </a:xfrm>
            <a:custGeom>
              <a:avLst/>
              <a:gdLst>
                <a:gd name="T0" fmla="*/ 0 w 1109"/>
                <a:gd name="T1" fmla="*/ 25 h 62"/>
                <a:gd name="T2" fmla="*/ 443 w 1109"/>
                <a:gd name="T3" fmla="*/ 0 h 62"/>
                <a:gd name="T4" fmla="*/ 844 w 1109"/>
                <a:gd name="T5" fmla="*/ 8 h 62"/>
                <a:gd name="T6" fmla="*/ 1109 w 1109"/>
                <a:gd name="T7" fmla="*/ 10 h 62"/>
                <a:gd name="T8" fmla="*/ 1109 w 1109"/>
                <a:gd name="T9" fmla="*/ 62 h 62"/>
                <a:gd name="T10" fmla="*/ 0 w 1109"/>
                <a:gd name="T11" fmla="*/ 25 h 62"/>
              </a:gdLst>
              <a:ahLst/>
              <a:cxnLst>
                <a:cxn ang="0">
                  <a:pos x="T0" y="T1"/>
                </a:cxn>
                <a:cxn ang="0">
                  <a:pos x="T2" y="T3"/>
                </a:cxn>
                <a:cxn ang="0">
                  <a:pos x="T4" y="T5"/>
                </a:cxn>
                <a:cxn ang="0">
                  <a:pos x="T6" y="T7"/>
                </a:cxn>
                <a:cxn ang="0">
                  <a:pos x="T8" y="T9"/>
                </a:cxn>
                <a:cxn ang="0">
                  <a:pos x="T10" y="T11"/>
                </a:cxn>
              </a:cxnLst>
              <a:rect l="0" t="0" r="r" b="b"/>
              <a:pathLst>
                <a:path w="1109" h="62">
                  <a:moveTo>
                    <a:pt x="0" y="25"/>
                  </a:moveTo>
                  <a:lnTo>
                    <a:pt x="443" y="0"/>
                  </a:lnTo>
                  <a:lnTo>
                    <a:pt x="844" y="8"/>
                  </a:lnTo>
                  <a:lnTo>
                    <a:pt x="1109" y="10"/>
                  </a:lnTo>
                  <a:lnTo>
                    <a:pt x="1109" y="62"/>
                  </a:lnTo>
                  <a:lnTo>
                    <a:pt x="0" y="25"/>
                  </a:lnTo>
                  <a:close/>
                </a:path>
              </a:pathLst>
            </a:custGeom>
            <a:solidFill>
              <a:srgbClr val="FEEEC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14" name="Freeform 113"/>
            <p:cNvSpPr>
              <a:spLocks/>
            </p:cNvSpPr>
            <p:nvPr/>
          </p:nvSpPr>
          <p:spPr bwMode="auto">
            <a:xfrm>
              <a:off x="2588" y="6174"/>
              <a:ext cx="1109" cy="62"/>
            </a:xfrm>
            <a:custGeom>
              <a:avLst/>
              <a:gdLst>
                <a:gd name="T0" fmla="*/ 0 w 1109"/>
                <a:gd name="T1" fmla="*/ 25 h 62"/>
                <a:gd name="T2" fmla="*/ 443 w 1109"/>
                <a:gd name="T3" fmla="*/ 0 h 62"/>
                <a:gd name="T4" fmla="*/ 844 w 1109"/>
                <a:gd name="T5" fmla="*/ 8 h 62"/>
                <a:gd name="T6" fmla="*/ 1109 w 1109"/>
                <a:gd name="T7" fmla="*/ 10 h 62"/>
                <a:gd name="T8" fmla="*/ 1109 w 1109"/>
                <a:gd name="T9" fmla="*/ 62 h 62"/>
              </a:gdLst>
              <a:ahLst/>
              <a:cxnLst>
                <a:cxn ang="0">
                  <a:pos x="T0" y="T1"/>
                </a:cxn>
                <a:cxn ang="0">
                  <a:pos x="T2" y="T3"/>
                </a:cxn>
                <a:cxn ang="0">
                  <a:pos x="T4" y="T5"/>
                </a:cxn>
                <a:cxn ang="0">
                  <a:pos x="T6" y="T7"/>
                </a:cxn>
                <a:cxn ang="0">
                  <a:pos x="T8" y="T9"/>
                </a:cxn>
              </a:cxnLst>
              <a:rect l="0" t="0" r="r" b="b"/>
              <a:pathLst>
                <a:path w="1109" h="62">
                  <a:moveTo>
                    <a:pt x="0" y="25"/>
                  </a:moveTo>
                  <a:lnTo>
                    <a:pt x="443" y="0"/>
                  </a:lnTo>
                  <a:lnTo>
                    <a:pt x="844" y="8"/>
                  </a:lnTo>
                  <a:lnTo>
                    <a:pt x="1109" y="10"/>
                  </a:lnTo>
                  <a:lnTo>
                    <a:pt x="1109" y="6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15" name="Freeform 114"/>
            <p:cNvSpPr>
              <a:spLocks/>
            </p:cNvSpPr>
            <p:nvPr/>
          </p:nvSpPr>
          <p:spPr bwMode="auto">
            <a:xfrm>
              <a:off x="0" y="1005"/>
              <a:ext cx="3697" cy="64"/>
            </a:xfrm>
            <a:custGeom>
              <a:avLst/>
              <a:gdLst>
                <a:gd name="T0" fmla="*/ 0 w 3697"/>
                <a:gd name="T1" fmla="*/ 36 h 64"/>
                <a:gd name="T2" fmla="*/ 0 w 3697"/>
                <a:gd name="T3" fmla="*/ 10 h 64"/>
                <a:gd name="T4" fmla="*/ 3697 w 3697"/>
                <a:gd name="T5" fmla="*/ 0 h 64"/>
                <a:gd name="T6" fmla="*/ 3697 w 3697"/>
                <a:gd name="T7" fmla="*/ 30 h 64"/>
                <a:gd name="T8" fmla="*/ 1735 w 3697"/>
                <a:gd name="T9" fmla="*/ 64 h 64"/>
                <a:gd name="T10" fmla="*/ 0 w 3697"/>
                <a:gd name="T11" fmla="*/ 36 h 64"/>
              </a:gdLst>
              <a:ahLst/>
              <a:cxnLst>
                <a:cxn ang="0">
                  <a:pos x="T0" y="T1"/>
                </a:cxn>
                <a:cxn ang="0">
                  <a:pos x="T2" y="T3"/>
                </a:cxn>
                <a:cxn ang="0">
                  <a:pos x="T4" y="T5"/>
                </a:cxn>
                <a:cxn ang="0">
                  <a:pos x="T6" y="T7"/>
                </a:cxn>
                <a:cxn ang="0">
                  <a:pos x="T8" y="T9"/>
                </a:cxn>
                <a:cxn ang="0">
                  <a:pos x="T10" y="T11"/>
                </a:cxn>
              </a:cxnLst>
              <a:rect l="0" t="0" r="r" b="b"/>
              <a:pathLst>
                <a:path w="3697" h="64">
                  <a:moveTo>
                    <a:pt x="0" y="36"/>
                  </a:moveTo>
                  <a:lnTo>
                    <a:pt x="0" y="10"/>
                  </a:lnTo>
                  <a:lnTo>
                    <a:pt x="3697" y="0"/>
                  </a:lnTo>
                  <a:lnTo>
                    <a:pt x="3697" y="30"/>
                  </a:lnTo>
                  <a:lnTo>
                    <a:pt x="1735" y="64"/>
                  </a:lnTo>
                  <a:lnTo>
                    <a:pt x="0" y="36"/>
                  </a:lnTo>
                  <a:close/>
                </a:path>
              </a:pathLst>
            </a:custGeom>
            <a:solidFill>
              <a:srgbClr val="00748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16" name="Freeform 115"/>
            <p:cNvSpPr>
              <a:spLocks/>
            </p:cNvSpPr>
            <p:nvPr/>
          </p:nvSpPr>
          <p:spPr bwMode="auto">
            <a:xfrm>
              <a:off x="0" y="1005"/>
              <a:ext cx="3697" cy="64"/>
            </a:xfrm>
            <a:custGeom>
              <a:avLst/>
              <a:gdLst>
                <a:gd name="T0" fmla="*/ 0 w 3697"/>
                <a:gd name="T1" fmla="*/ 36 h 64"/>
                <a:gd name="T2" fmla="*/ 0 w 3697"/>
                <a:gd name="T3" fmla="*/ 10 h 64"/>
                <a:gd name="T4" fmla="*/ 3697 w 3697"/>
                <a:gd name="T5" fmla="*/ 0 h 64"/>
                <a:gd name="T6" fmla="*/ 3697 w 3697"/>
                <a:gd name="T7" fmla="*/ 30 h 64"/>
                <a:gd name="T8" fmla="*/ 1735 w 3697"/>
                <a:gd name="T9" fmla="*/ 64 h 64"/>
              </a:gdLst>
              <a:ahLst/>
              <a:cxnLst>
                <a:cxn ang="0">
                  <a:pos x="T0" y="T1"/>
                </a:cxn>
                <a:cxn ang="0">
                  <a:pos x="T2" y="T3"/>
                </a:cxn>
                <a:cxn ang="0">
                  <a:pos x="T4" y="T5"/>
                </a:cxn>
                <a:cxn ang="0">
                  <a:pos x="T6" y="T7"/>
                </a:cxn>
                <a:cxn ang="0">
                  <a:pos x="T8" y="T9"/>
                </a:cxn>
              </a:cxnLst>
              <a:rect l="0" t="0" r="r" b="b"/>
              <a:pathLst>
                <a:path w="3697" h="64">
                  <a:moveTo>
                    <a:pt x="0" y="36"/>
                  </a:moveTo>
                  <a:lnTo>
                    <a:pt x="0" y="10"/>
                  </a:lnTo>
                  <a:lnTo>
                    <a:pt x="3697" y="0"/>
                  </a:lnTo>
                  <a:lnTo>
                    <a:pt x="3697" y="30"/>
                  </a:lnTo>
                  <a:lnTo>
                    <a:pt x="1735" y="6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17" name="Freeform 116"/>
            <p:cNvSpPr>
              <a:spLocks/>
            </p:cNvSpPr>
            <p:nvPr/>
          </p:nvSpPr>
          <p:spPr bwMode="auto">
            <a:xfrm>
              <a:off x="0" y="1041"/>
              <a:ext cx="1780" cy="29"/>
            </a:xfrm>
            <a:custGeom>
              <a:avLst/>
              <a:gdLst>
                <a:gd name="T0" fmla="*/ 834 w 1780"/>
                <a:gd name="T1" fmla="*/ 14 h 29"/>
                <a:gd name="T2" fmla="*/ 0 w 1780"/>
                <a:gd name="T3" fmla="*/ 12 h 29"/>
                <a:gd name="T4" fmla="*/ 0 w 1780"/>
                <a:gd name="T5" fmla="*/ 0 h 29"/>
                <a:gd name="T6" fmla="*/ 1780 w 1780"/>
                <a:gd name="T7" fmla="*/ 29 h 29"/>
                <a:gd name="T8" fmla="*/ 834 w 1780"/>
                <a:gd name="T9" fmla="*/ 14 h 29"/>
              </a:gdLst>
              <a:ahLst/>
              <a:cxnLst>
                <a:cxn ang="0">
                  <a:pos x="T0" y="T1"/>
                </a:cxn>
                <a:cxn ang="0">
                  <a:pos x="T2" y="T3"/>
                </a:cxn>
                <a:cxn ang="0">
                  <a:pos x="T4" y="T5"/>
                </a:cxn>
                <a:cxn ang="0">
                  <a:pos x="T6" y="T7"/>
                </a:cxn>
                <a:cxn ang="0">
                  <a:pos x="T8" y="T9"/>
                </a:cxn>
              </a:cxnLst>
              <a:rect l="0" t="0" r="r" b="b"/>
              <a:pathLst>
                <a:path w="1780" h="29">
                  <a:moveTo>
                    <a:pt x="834" y="14"/>
                  </a:moveTo>
                  <a:lnTo>
                    <a:pt x="0" y="12"/>
                  </a:lnTo>
                  <a:lnTo>
                    <a:pt x="0" y="0"/>
                  </a:lnTo>
                  <a:lnTo>
                    <a:pt x="1780" y="29"/>
                  </a:lnTo>
                  <a:lnTo>
                    <a:pt x="834" y="14"/>
                  </a:lnTo>
                  <a:close/>
                </a:path>
              </a:pathLst>
            </a:custGeom>
            <a:solidFill>
              <a:srgbClr val="0090A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18" name="Freeform 117"/>
            <p:cNvSpPr>
              <a:spLocks/>
            </p:cNvSpPr>
            <p:nvPr/>
          </p:nvSpPr>
          <p:spPr bwMode="auto">
            <a:xfrm>
              <a:off x="0" y="1041"/>
              <a:ext cx="1780" cy="29"/>
            </a:xfrm>
            <a:custGeom>
              <a:avLst/>
              <a:gdLst>
                <a:gd name="T0" fmla="*/ 834 w 1780"/>
                <a:gd name="T1" fmla="*/ 14 h 29"/>
                <a:gd name="T2" fmla="*/ 0 w 1780"/>
                <a:gd name="T3" fmla="*/ 12 h 29"/>
                <a:gd name="T4" fmla="*/ 0 w 1780"/>
                <a:gd name="T5" fmla="*/ 0 h 29"/>
                <a:gd name="T6" fmla="*/ 1780 w 1780"/>
                <a:gd name="T7" fmla="*/ 29 h 29"/>
              </a:gdLst>
              <a:ahLst/>
              <a:cxnLst>
                <a:cxn ang="0">
                  <a:pos x="T0" y="T1"/>
                </a:cxn>
                <a:cxn ang="0">
                  <a:pos x="T2" y="T3"/>
                </a:cxn>
                <a:cxn ang="0">
                  <a:pos x="T4" y="T5"/>
                </a:cxn>
                <a:cxn ang="0">
                  <a:pos x="T6" y="T7"/>
                </a:cxn>
              </a:cxnLst>
              <a:rect l="0" t="0" r="r" b="b"/>
              <a:pathLst>
                <a:path w="1780" h="29">
                  <a:moveTo>
                    <a:pt x="834" y="14"/>
                  </a:moveTo>
                  <a:lnTo>
                    <a:pt x="0" y="12"/>
                  </a:lnTo>
                  <a:lnTo>
                    <a:pt x="0" y="0"/>
                  </a:lnTo>
                  <a:lnTo>
                    <a:pt x="1780" y="2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19" name="Freeform 118"/>
            <p:cNvSpPr>
              <a:spLocks/>
            </p:cNvSpPr>
            <p:nvPr/>
          </p:nvSpPr>
          <p:spPr bwMode="auto">
            <a:xfrm>
              <a:off x="0" y="1053"/>
              <a:ext cx="834" cy="44"/>
            </a:xfrm>
            <a:custGeom>
              <a:avLst/>
              <a:gdLst>
                <a:gd name="T0" fmla="*/ 0 w 834"/>
                <a:gd name="T1" fmla="*/ 0 h 44"/>
                <a:gd name="T2" fmla="*/ 834 w 834"/>
                <a:gd name="T3" fmla="*/ 2 h 44"/>
                <a:gd name="T4" fmla="*/ 0 w 834"/>
                <a:gd name="T5" fmla="*/ 44 h 44"/>
                <a:gd name="T6" fmla="*/ 0 w 834"/>
                <a:gd name="T7" fmla="*/ 0 h 44"/>
              </a:gdLst>
              <a:ahLst/>
              <a:cxnLst>
                <a:cxn ang="0">
                  <a:pos x="T0" y="T1"/>
                </a:cxn>
                <a:cxn ang="0">
                  <a:pos x="T2" y="T3"/>
                </a:cxn>
                <a:cxn ang="0">
                  <a:pos x="T4" y="T5"/>
                </a:cxn>
                <a:cxn ang="0">
                  <a:pos x="T6" y="T7"/>
                </a:cxn>
              </a:cxnLst>
              <a:rect l="0" t="0" r="r" b="b"/>
              <a:pathLst>
                <a:path w="834" h="44">
                  <a:moveTo>
                    <a:pt x="0" y="0"/>
                  </a:moveTo>
                  <a:lnTo>
                    <a:pt x="834" y="2"/>
                  </a:lnTo>
                  <a:lnTo>
                    <a:pt x="0" y="44"/>
                  </a:lnTo>
                  <a:lnTo>
                    <a:pt x="0" y="0"/>
                  </a:lnTo>
                  <a:close/>
                </a:path>
              </a:pathLst>
            </a:custGeom>
            <a:solidFill>
              <a:srgbClr val="FF765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20" name="Freeform 119"/>
            <p:cNvSpPr>
              <a:spLocks/>
            </p:cNvSpPr>
            <p:nvPr/>
          </p:nvSpPr>
          <p:spPr bwMode="auto">
            <a:xfrm>
              <a:off x="0" y="1053"/>
              <a:ext cx="834" cy="44"/>
            </a:xfrm>
            <a:custGeom>
              <a:avLst/>
              <a:gdLst>
                <a:gd name="T0" fmla="*/ 0 w 834"/>
                <a:gd name="T1" fmla="*/ 0 h 44"/>
                <a:gd name="T2" fmla="*/ 834 w 834"/>
                <a:gd name="T3" fmla="*/ 2 h 44"/>
                <a:gd name="T4" fmla="*/ 0 w 834"/>
                <a:gd name="T5" fmla="*/ 44 h 44"/>
              </a:gdLst>
              <a:ahLst/>
              <a:cxnLst>
                <a:cxn ang="0">
                  <a:pos x="T0" y="T1"/>
                </a:cxn>
                <a:cxn ang="0">
                  <a:pos x="T2" y="T3"/>
                </a:cxn>
                <a:cxn ang="0">
                  <a:pos x="T4" y="T5"/>
                </a:cxn>
              </a:cxnLst>
              <a:rect l="0" t="0" r="r" b="b"/>
              <a:pathLst>
                <a:path w="834" h="44">
                  <a:moveTo>
                    <a:pt x="0" y="0"/>
                  </a:moveTo>
                  <a:lnTo>
                    <a:pt x="834" y="2"/>
                  </a:lnTo>
                  <a:lnTo>
                    <a:pt x="0" y="4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21" name="Freeform 120"/>
            <p:cNvSpPr>
              <a:spLocks/>
            </p:cNvSpPr>
            <p:nvPr/>
          </p:nvSpPr>
          <p:spPr bwMode="auto">
            <a:xfrm>
              <a:off x="1789" y="1035"/>
              <a:ext cx="1908" cy="49"/>
            </a:xfrm>
            <a:custGeom>
              <a:avLst/>
              <a:gdLst>
                <a:gd name="T0" fmla="*/ 650 w 1908"/>
                <a:gd name="T1" fmla="*/ 23 h 49"/>
                <a:gd name="T2" fmla="*/ 0 w 1908"/>
                <a:gd name="T3" fmla="*/ 35 h 49"/>
                <a:gd name="T4" fmla="*/ 1908 w 1908"/>
                <a:gd name="T5" fmla="*/ 0 h 49"/>
                <a:gd name="T6" fmla="*/ 1908 w 1908"/>
                <a:gd name="T7" fmla="*/ 49 h 49"/>
                <a:gd name="T8" fmla="*/ 650 w 1908"/>
                <a:gd name="T9" fmla="*/ 23 h 49"/>
              </a:gdLst>
              <a:ahLst/>
              <a:cxnLst>
                <a:cxn ang="0">
                  <a:pos x="T0" y="T1"/>
                </a:cxn>
                <a:cxn ang="0">
                  <a:pos x="T2" y="T3"/>
                </a:cxn>
                <a:cxn ang="0">
                  <a:pos x="T4" y="T5"/>
                </a:cxn>
                <a:cxn ang="0">
                  <a:pos x="T6" y="T7"/>
                </a:cxn>
                <a:cxn ang="0">
                  <a:pos x="T8" y="T9"/>
                </a:cxn>
              </a:cxnLst>
              <a:rect l="0" t="0" r="r" b="b"/>
              <a:pathLst>
                <a:path w="1908" h="49">
                  <a:moveTo>
                    <a:pt x="650" y="23"/>
                  </a:moveTo>
                  <a:lnTo>
                    <a:pt x="0" y="35"/>
                  </a:lnTo>
                  <a:lnTo>
                    <a:pt x="1908" y="0"/>
                  </a:lnTo>
                  <a:lnTo>
                    <a:pt x="1908" y="49"/>
                  </a:lnTo>
                  <a:lnTo>
                    <a:pt x="650" y="23"/>
                  </a:lnTo>
                  <a:close/>
                </a:path>
              </a:pathLst>
            </a:custGeom>
            <a:solidFill>
              <a:srgbClr val="FFE4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22" name="Freeform 121"/>
            <p:cNvSpPr>
              <a:spLocks/>
            </p:cNvSpPr>
            <p:nvPr/>
          </p:nvSpPr>
          <p:spPr bwMode="auto">
            <a:xfrm>
              <a:off x="1789" y="1035"/>
              <a:ext cx="1908" cy="49"/>
            </a:xfrm>
            <a:custGeom>
              <a:avLst/>
              <a:gdLst>
                <a:gd name="T0" fmla="*/ 650 w 1908"/>
                <a:gd name="T1" fmla="*/ 23 h 49"/>
                <a:gd name="T2" fmla="*/ 0 w 1908"/>
                <a:gd name="T3" fmla="*/ 35 h 49"/>
                <a:gd name="T4" fmla="*/ 1908 w 1908"/>
                <a:gd name="T5" fmla="*/ 0 h 49"/>
                <a:gd name="T6" fmla="*/ 1908 w 1908"/>
                <a:gd name="T7" fmla="*/ 49 h 49"/>
              </a:gdLst>
              <a:ahLst/>
              <a:cxnLst>
                <a:cxn ang="0">
                  <a:pos x="T0" y="T1"/>
                </a:cxn>
                <a:cxn ang="0">
                  <a:pos x="T2" y="T3"/>
                </a:cxn>
                <a:cxn ang="0">
                  <a:pos x="T4" y="T5"/>
                </a:cxn>
                <a:cxn ang="0">
                  <a:pos x="T6" y="T7"/>
                </a:cxn>
              </a:cxnLst>
              <a:rect l="0" t="0" r="r" b="b"/>
              <a:pathLst>
                <a:path w="1908" h="49">
                  <a:moveTo>
                    <a:pt x="650" y="23"/>
                  </a:moveTo>
                  <a:lnTo>
                    <a:pt x="0" y="35"/>
                  </a:lnTo>
                  <a:lnTo>
                    <a:pt x="1908" y="0"/>
                  </a:lnTo>
                  <a:lnTo>
                    <a:pt x="1908" y="4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23" name="Freeform 122"/>
            <p:cNvSpPr>
              <a:spLocks/>
            </p:cNvSpPr>
            <p:nvPr/>
          </p:nvSpPr>
          <p:spPr bwMode="auto">
            <a:xfrm>
              <a:off x="0" y="1372"/>
              <a:ext cx="3697" cy="72"/>
            </a:xfrm>
            <a:custGeom>
              <a:avLst/>
              <a:gdLst>
                <a:gd name="T0" fmla="*/ 1185 w 3697"/>
                <a:gd name="T1" fmla="*/ 0 h 72"/>
                <a:gd name="T2" fmla="*/ 0 w 3697"/>
                <a:gd name="T3" fmla="*/ 20 h 72"/>
                <a:gd name="T4" fmla="*/ 0 w 3697"/>
                <a:gd name="T5" fmla="*/ 72 h 72"/>
                <a:gd name="T6" fmla="*/ 3697 w 3697"/>
                <a:gd name="T7" fmla="*/ 72 h 72"/>
                <a:gd name="T8" fmla="*/ 3697 w 3697"/>
                <a:gd name="T9" fmla="*/ 25 h 72"/>
                <a:gd name="T10" fmla="*/ 1185 w 3697"/>
                <a:gd name="T11" fmla="*/ 0 h 72"/>
              </a:gdLst>
              <a:ahLst/>
              <a:cxnLst>
                <a:cxn ang="0">
                  <a:pos x="T0" y="T1"/>
                </a:cxn>
                <a:cxn ang="0">
                  <a:pos x="T2" y="T3"/>
                </a:cxn>
                <a:cxn ang="0">
                  <a:pos x="T4" y="T5"/>
                </a:cxn>
                <a:cxn ang="0">
                  <a:pos x="T6" y="T7"/>
                </a:cxn>
                <a:cxn ang="0">
                  <a:pos x="T8" y="T9"/>
                </a:cxn>
                <a:cxn ang="0">
                  <a:pos x="T10" y="T11"/>
                </a:cxn>
              </a:cxnLst>
              <a:rect l="0" t="0" r="r" b="b"/>
              <a:pathLst>
                <a:path w="3697" h="72">
                  <a:moveTo>
                    <a:pt x="1185" y="0"/>
                  </a:moveTo>
                  <a:lnTo>
                    <a:pt x="0" y="20"/>
                  </a:lnTo>
                  <a:lnTo>
                    <a:pt x="0" y="72"/>
                  </a:lnTo>
                  <a:lnTo>
                    <a:pt x="3697" y="72"/>
                  </a:lnTo>
                  <a:lnTo>
                    <a:pt x="3697" y="25"/>
                  </a:lnTo>
                  <a:lnTo>
                    <a:pt x="1185" y="0"/>
                  </a:lnTo>
                  <a:close/>
                </a:path>
              </a:pathLst>
            </a:custGeom>
            <a:solidFill>
              <a:srgbClr val="00748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24" name="Freeform 123"/>
            <p:cNvSpPr>
              <a:spLocks/>
            </p:cNvSpPr>
            <p:nvPr/>
          </p:nvSpPr>
          <p:spPr bwMode="auto">
            <a:xfrm>
              <a:off x="0" y="1372"/>
              <a:ext cx="3697" cy="72"/>
            </a:xfrm>
            <a:custGeom>
              <a:avLst/>
              <a:gdLst>
                <a:gd name="T0" fmla="*/ 1185 w 3697"/>
                <a:gd name="T1" fmla="*/ 0 h 72"/>
                <a:gd name="T2" fmla="*/ 0 w 3697"/>
                <a:gd name="T3" fmla="*/ 20 h 72"/>
                <a:gd name="T4" fmla="*/ 0 w 3697"/>
                <a:gd name="T5" fmla="*/ 72 h 72"/>
                <a:gd name="T6" fmla="*/ 3697 w 3697"/>
                <a:gd name="T7" fmla="*/ 72 h 72"/>
                <a:gd name="T8" fmla="*/ 3697 w 3697"/>
                <a:gd name="T9" fmla="*/ 25 h 72"/>
              </a:gdLst>
              <a:ahLst/>
              <a:cxnLst>
                <a:cxn ang="0">
                  <a:pos x="T0" y="T1"/>
                </a:cxn>
                <a:cxn ang="0">
                  <a:pos x="T2" y="T3"/>
                </a:cxn>
                <a:cxn ang="0">
                  <a:pos x="T4" y="T5"/>
                </a:cxn>
                <a:cxn ang="0">
                  <a:pos x="T6" y="T7"/>
                </a:cxn>
                <a:cxn ang="0">
                  <a:pos x="T8" y="T9"/>
                </a:cxn>
              </a:cxnLst>
              <a:rect l="0" t="0" r="r" b="b"/>
              <a:pathLst>
                <a:path w="3697" h="72">
                  <a:moveTo>
                    <a:pt x="1185" y="0"/>
                  </a:moveTo>
                  <a:lnTo>
                    <a:pt x="0" y="20"/>
                  </a:lnTo>
                  <a:lnTo>
                    <a:pt x="0" y="72"/>
                  </a:lnTo>
                  <a:lnTo>
                    <a:pt x="3697" y="72"/>
                  </a:lnTo>
                  <a:lnTo>
                    <a:pt x="3697" y="2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25" name="Freeform 124"/>
            <p:cNvSpPr>
              <a:spLocks/>
            </p:cNvSpPr>
            <p:nvPr/>
          </p:nvSpPr>
          <p:spPr bwMode="auto">
            <a:xfrm>
              <a:off x="1185" y="1348"/>
              <a:ext cx="2512" cy="49"/>
            </a:xfrm>
            <a:custGeom>
              <a:avLst/>
              <a:gdLst>
                <a:gd name="T0" fmla="*/ 0 w 2512"/>
                <a:gd name="T1" fmla="*/ 24 h 49"/>
                <a:gd name="T2" fmla="*/ 2512 w 2512"/>
                <a:gd name="T3" fmla="*/ 49 h 49"/>
                <a:gd name="T4" fmla="*/ 2512 w 2512"/>
                <a:gd name="T5" fmla="*/ 0 h 49"/>
                <a:gd name="T6" fmla="*/ 0 w 2512"/>
                <a:gd name="T7" fmla="*/ 24 h 49"/>
              </a:gdLst>
              <a:ahLst/>
              <a:cxnLst>
                <a:cxn ang="0">
                  <a:pos x="T0" y="T1"/>
                </a:cxn>
                <a:cxn ang="0">
                  <a:pos x="T2" y="T3"/>
                </a:cxn>
                <a:cxn ang="0">
                  <a:pos x="T4" y="T5"/>
                </a:cxn>
                <a:cxn ang="0">
                  <a:pos x="T6" y="T7"/>
                </a:cxn>
              </a:cxnLst>
              <a:rect l="0" t="0" r="r" b="b"/>
              <a:pathLst>
                <a:path w="2512" h="49">
                  <a:moveTo>
                    <a:pt x="0" y="24"/>
                  </a:moveTo>
                  <a:lnTo>
                    <a:pt x="2512" y="49"/>
                  </a:lnTo>
                  <a:lnTo>
                    <a:pt x="2512" y="0"/>
                  </a:lnTo>
                  <a:lnTo>
                    <a:pt x="0" y="24"/>
                  </a:lnTo>
                  <a:close/>
                </a:path>
              </a:pathLst>
            </a:custGeom>
            <a:solidFill>
              <a:srgbClr val="FFAE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26" name="Freeform 125"/>
            <p:cNvSpPr>
              <a:spLocks/>
            </p:cNvSpPr>
            <p:nvPr/>
          </p:nvSpPr>
          <p:spPr bwMode="auto">
            <a:xfrm>
              <a:off x="1185" y="1348"/>
              <a:ext cx="2512" cy="49"/>
            </a:xfrm>
            <a:custGeom>
              <a:avLst/>
              <a:gdLst>
                <a:gd name="T0" fmla="*/ 0 w 2512"/>
                <a:gd name="T1" fmla="*/ 24 h 49"/>
                <a:gd name="T2" fmla="*/ 2512 w 2512"/>
                <a:gd name="T3" fmla="*/ 49 h 49"/>
                <a:gd name="T4" fmla="*/ 2512 w 2512"/>
                <a:gd name="T5" fmla="*/ 0 h 49"/>
              </a:gdLst>
              <a:ahLst/>
              <a:cxnLst>
                <a:cxn ang="0">
                  <a:pos x="T0" y="T1"/>
                </a:cxn>
                <a:cxn ang="0">
                  <a:pos x="T2" y="T3"/>
                </a:cxn>
                <a:cxn ang="0">
                  <a:pos x="T4" y="T5"/>
                </a:cxn>
              </a:cxnLst>
              <a:rect l="0" t="0" r="r" b="b"/>
              <a:pathLst>
                <a:path w="2512" h="49">
                  <a:moveTo>
                    <a:pt x="0" y="24"/>
                  </a:moveTo>
                  <a:lnTo>
                    <a:pt x="2512" y="49"/>
                  </a:lnTo>
                  <a:lnTo>
                    <a:pt x="251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27" name="Freeform 126"/>
            <p:cNvSpPr>
              <a:spLocks/>
            </p:cNvSpPr>
            <p:nvPr/>
          </p:nvSpPr>
          <p:spPr bwMode="auto">
            <a:xfrm>
              <a:off x="0" y="1362"/>
              <a:ext cx="1109" cy="30"/>
            </a:xfrm>
            <a:custGeom>
              <a:avLst/>
              <a:gdLst>
                <a:gd name="T0" fmla="*/ 1109 w 1109"/>
                <a:gd name="T1" fmla="*/ 12 h 30"/>
                <a:gd name="T2" fmla="*/ 666 w 1109"/>
                <a:gd name="T3" fmla="*/ 0 h 30"/>
                <a:gd name="T4" fmla="*/ 265 w 1109"/>
                <a:gd name="T5" fmla="*/ 3 h 30"/>
                <a:gd name="T6" fmla="*/ 0 w 1109"/>
                <a:gd name="T7" fmla="*/ 5 h 30"/>
                <a:gd name="T8" fmla="*/ 0 w 1109"/>
                <a:gd name="T9" fmla="*/ 30 h 30"/>
                <a:gd name="T10" fmla="*/ 1109 w 1109"/>
                <a:gd name="T11" fmla="*/ 12 h 30"/>
              </a:gdLst>
              <a:ahLst/>
              <a:cxnLst>
                <a:cxn ang="0">
                  <a:pos x="T0" y="T1"/>
                </a:cxn>
                <a:cxn ang="0">
                  <a:pos x="T2" y="T3"/>
                </a:cxn>
                <a:cxn ang="0">
                  <a:pos x="T4" y="T5"/>
                </a:cxn>
                <a:cxn ang="0">
                  <a:pos x="T6" y="T7"/>
                </a:cxn>
                <a:cxn ang="0">
                  <a:pos x="T8" y="T9"/>
                </a:cxn>
                <a:cxn ang="0">
                  <a:pos x="T10" y="T11"/>
                </a:cxn>
              </a:cxnLst>
              <a:rect l="0" t="0" r="r" b="b"/>
              <a:pathLst>
                <a:path w="1109" h="30">
                  <a:moveTo>
                    <a:pt x="1109" y="12"/>
                  </a:moveTo>
                  <a:lnTo>
                    <a:pt x="666" y="0"/>
                  </a:lnTo>
                  <a:lnTo>
                    <a:pt x="265" y="3"/>
                  </a:lnTo>
                  <a:lnTo>
                    <a:pt x="0" y="5"/>
                  </a:lnTo>
                  <a:lnTo>
                    <a:pt x="0" y="30"/>
                  </a:lnTo>
                  <a:lnTo>
                    <a:pt x="1109" y="12"/>
                  </a:lnTo>
                  <a:close/>
                </a:path>
              </a:pathLst>
            </a:custGeom>
            <a:solidFill>
              <a:srgbClr val="FEEEC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088" name="Freeform 127"/>
            <p:cNvSpPr>
              <a:spLocks/>
            </p:cNvSpPr>
            <p:nvPr/>
          </p:nvSpPr>
          <p:spPr bwMode="auto">
            <a:xfrm>
              <a:off x="0" y="1362"/>
              <a:ext cx="1109" cy="30"/>
            </a:xfrm>
            <a:custGeom>
              <a:avLst/>
              <a:gdLst>
                <a:gd name="T0" fmla="*/ 1109 w 1109"/>
                <a:gd name="T1" fmla="*/ 12 h 30"/>
                <a:gd name="T2" fmla="*/ 666 w 1109"/>
                <a:gd name="T3" fmla="*/ 0 h 30"/>
                <a:gd name="T4" fmla="*/ 265 w 1109"/>
                <a:gd name="T5" fmla="*/ 3 h 30"/>
                <a:gd name="T6" fmla="*/ 0 w 1109"/>
                <a:gd name="T7" fmla="*/ 5 h 30"/>
                <a:gd name="T8" fmla="*/ 0 w 1109"/>
                <a:gd name="T9" fmla="*/ 30 h 30"/>
              </a:gdLst>
              <a:ahLst/>
              <a:cxnLst>
                <a:cxn ang="0">
                  <a:pos x="T0" y="T1"/>
                </a:cxn>
                <a:cxn ang="0">
                  <a:pos x="T2" y="T3"/>
                </a:cxn>
                <a:cxn ang="0">
                  <a:pos x="T4" y="T5"/>
                </a:cxn>
                <a:cxn ang="0">
                  <a:pos x="T6" y="T7"/>
                </a:cxn>
                <a:cxn ang="0">
                  <a:pos x="T8" y="T9"/>
                </a:cxn>
              </a:cxnLst>
              <a:rect l="0" t="0" r="r" b="b"/>
              <a:pathLst>
                <a:path w="1109" h="30">
                  <a:moveTo>
                    <a:pt x="1109" y="12"/>
                  </a:moveTo>
                  <a:lnTo>
                    <a:pt x="666" y="0"/>
                  </a:lnTo>
                  <a:lnTo>
                    <a:pt x="265" y="3"/>
                  </a:lnTo>
                  <a:lnTo>
                    <a:pt x="0" y="5"/>
                  </a:lnTo>
                  <a:lnTo>
                    <a:pt x="0" y="3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s-ES"/>
            </a:p>
          </p:txBody>
        </p:sp>
        <p:sp>
          <p:nvSpPr>
            <p:cNvPr id="1089" name="Rectangle 128"/>
            <p:cNvSpPr>
              <a:spLocks noChangeArrowheads="1"/>
            </p:cNvSpPr>
            <p:nvPr/>
          </p:nvSpPr>
          <p:spPr bwMode="auto">
            <a:xfrm>
              <a:off x="104" y="1540"/>
              <a:ext cx="3485" cy="1296"/>
            </a:xfrm>
            <a:prstGeom prst="rect">
              <a:avLst/>
            </a:prstGeom>
            <a:noFill/>
            <a:ln w="57150" cap="flat">
              <a:solidFill>
                <a:srgbClr val="00748D"/>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sp>
          <p:nvSpPr>
            <p:cNvPr id="1090" name="Rectangle 129"/>
            <p:cNvSpPr>
              <a:spLocks noChangeArrowheads="1"/>
            </p:cNvSpPr>
            <p:nvPr/>
          </p:nvSpPr>
          <p:spPr bwMode="auto">
            <a:xfrm>
              <a:off x="98" y="4191"/>
              <a:ext cx="3481" cy="1889"/>
            </a:xfrm>
            <a:prstGeom prst="rect">
              <a:avLst/>
            </a:prstGeom>
            <a:noFill/>
            <a:ln w="57150" cap="flat">
              <a:solidFill>
                <a:srgbClr val="00748D"/>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sp>
          <p:nvSpPr>
            <p:cNvPr id="1091" name="Rectangle 130"/>
            <p:cNvSpPr>
              <a:spLocks noChangeArrowheads="1"/>
            </p:cNvSpPr>
            <p:nvPr/>
          </p:nvSpPr>
          <p:spPr bwMode="auto">
            <a:xfrm>
              <a:off x="104" y="3147"/>
              <a:ext cx="1631" cy="982"/>
            </a:xfrm>
            <a:prstGeom prst="rect">
              <a:avLst/>
            </a:prstGeom>
            <a:noFill/>
            <a:ln w="57150" cap="flat">
              <a:solidFill>
                <a:srgbClr val="00748D"/>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sp>
          <p:nvSpPr>
            <p:cNvPr id="1092" name="Rectangle 131"/>
            <p:cNvSpPr>
              <a:spLocks noChangeArrowheads="1"/>
            </p:cNvSpPr>
            <p:nvPr/>
          </p:nvSpPr>
          <p:spPr bwMode="auto">
            <a:xfrm>
              <a:off x="101" y="2896"/>
              <a:ext cx="3485" cy="191"/>
            </a:xfrm>
            <a:prstGeom prst="rect">
              <a:avLst/>
            </a:prstGeom>
            <a:noFill/>
            <a:ln w="57150" cap="flat">
              <a:solidFill>
                <a:srgbClr val="00748D"/>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sp>
          <p:nvSpPr>
            <p:cNvPr id="1094" name="Rectangle 133"/>
            <p:cNvSpPr>
              <a:spLocks noChangeArrowheads="1"/>
            </p:cNvSpPr>
            <p:nvPr/>
          </p:nvSpPr>
          <p:spPr bwMode="auto">
            <a:xfrm>
              <a:off x="1789" y="3147"/>
              <a:ext cx="1797" cy="982"/>
            </a:xfrm>
            <a:prstGeom prst="rect">
              <a:avLst/>
            </a:prstGeom>
            <a:noFill/>
            <a:ln w="57150" cap="flat">
              <a:solidFill>
                <a:srgbClr val="00748D"/>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grpSp>
      <p:pic>
        <p:nvPicPr>
          <p:cNvPr id="1029" name="Picture 5" descr="D:\Documents\Investigación\2020\13. Jornadas de Becarias y Becarios SecyT\CEA logo+UNC.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r="44470"/>
          <a:stretch/>
        </p:blipFill>
        <p:spPr bwMode="auto">
          <a:xfrm>
            <a:off x="6036797" y="7551659"/>
            <a:ext cx="6438803" cy="1486363"/>
          </a:xfrm>
          <a:prstGeom prst="rect">
            <a:avLst/>
          </a:prstGeom>
          <a:noFill/>
          <a:extLst>
            <a:ext uri="{909E8E84-426E-40DD-AFC4-6F175D3DCCD1}">
              <a14:hiddenFill xmlns:a14="http://schemas.microsoft.com/office/drawing/2010/main">
                <a:solidFill>
                  <a:srgbClr val="FFFFFF"/>
                </a:solidFill>
              </a14:hiddenFill>
            </a:ext>
          </a:extLst>
        </p:spPr>
      </p:pic>
      <p:sp>
        <p:nvSpPr>
          <p:cNvPr id="3" name="2 CuadroTexto"/>
          <p:cNvSpPr txBox="1"/>
          <p:nvPr/>
        </p:nvSpPr>
        <p:spPr>
          <a:xfrm>
            <a:off x="888694" y="11508828"/>
            <a:ext cx="23201015" cy="7802136"/>
          </a:xfrm>
          <a:prstGeom prst="rect">
            <a:avLst/>
          </a:prstGeom>
          <a:noFill/>
        </p:spPr>
        <p:txBody>
          <a:bodyPr wrap="square" rtlCol="0">
            <a:spAutoFit/>
          </a:bodyPr>
          <a:lstStyle/>
          <a:p>
            <a:pPr algn="just">
              <a:spcBef>
                <a:spcPts val="300"/>
              </a:spcBef>
              <a:spcAft>
                <a:spcPts val="300"/>
              </a:spcAft>
            </a:pPr>
            <a:r>
              <a:rPr lang="es-ES" sz="2700" dirty="0">
                <a:latin typeface="Franklin Gothic Book" pitchFamily="34" charset="0"/>
                <a:cs typeface="Arial" pitchFamily="34" charset="0"/>
              </a:rPr>
              <a:t>Este proyecto de investigación se plantea en el marco de una perspectiva crítica de las Relaciones Internacionales, con el objeto de reflexionar acerca de la performatividad de los discursos mediáticos y su manera de refractar tres hechos sociales de la historia contemporánea de Venezuela: el golpe mediático contra el presidente Hugo Chávez que se produjo en abril de 2002; las protestas antichavistas a un año de la muerte del </a:t>
            </a:r>
            <a:r>
              <a:rPr lang="es-ES" sz="2700" dirty="0" err="1">
                <a:latin typeface="Franklin Gothic Book" pitchFamily="34" charset="0"/>
                <a:cs typeface="Arial" pitchFamily="34" charset="0"/>
              </a:rPr>
              <a:t>expresidente</a:t>
            </a:r>
            <a:r>
              <a:rPr lang="es-ES" sz="2700" dirty="0">
                <a:latin typeface="Franklin Gothic Book" pitchFamily="34" charset="0"/>
                <a:cs typeface="Arial" pitchFamily="34" charset="0"/>
              </a:rPr>
              <a:t>, producidas entre marzo y abril de 2014; y la reelección de Nicolás Maduro como Presidente, en octubre de 2018. </a:t>
            </a:r>
          </a:p>
          <a:p>
            <a:pPr algn="just">
              <a:spcBef>
                <a:spcPts val="300"/>
              </a:spcBef>
              <a:spcAft>
                <a:spcPts val="300"/>
              </a:spcAft>
            </a:pPr>
            <a:r>
              <a:rPr lang="es-ES" sz="2700" dirty="0">
                <a:latin typeface="Franklin Gothic Book" pitchFamily="34" charset="0"/>
                <a:cs typeface="Arial" pitchFamily="34" charset="0"/>
              </a:rPr>
              <a:t>En tiempos recientes, el </a:t>
            </a:r>
            <a:r>
              <a:rPr lang="es-ES" sz="2700" i="1" dirty="0">
                <a:latin typeface="Franklin Gothic Book" pitchFamily="34" charset="0"/>
                <a:cs typeface="Arial" pitchFamily="34" charset="0"/>
              </a:rPr>
              <a:t>giro afectivo</a:t>
            </a:r>
            <a:r>
              <a:rPr lang="es-ES" sz="2700" dirty="0">
                <a:latin typeface="Franklin Gothic Book" pitchFamily="34" charset="0"/>
                <a:cs typeface="Arial" pitchFamily="34" charset="0"/>
              </a:rPr>
              <a:t> ha ganado terreno en los espacios de estudio y reflexión de las ciencias sociales. Vivimos en una “sociedad afectiva” en la que los medios tienen primacía (</a:t>
            </a:r>
            <a:r>
              <a:rPr lang="es-ES" sz="2700" dirty="0" err="1">
                <a:latin typeface="Franklin Gothic Book" pitchFamily="34" charset="0"/>
                <a:cs typeface="Arial" pitchFamily="34" charset="0"/>
              </a:rPr>
              <a:t>Arfuch</a:t>
            </a:r>
            <a:r>
              <a:rPr lang="es-ES" sz="2700" dirty="0">
                <a:latin typeface="Franklin Gothic Book" pitchFamily="34" charset="0"/>
                <a:cs typeface="Arial" pitchFamily="34" charset="0"/>
              </a:rPr>
              <a:t>, 2016: 245). Luego de una modernidad en la que afectos y pasiones fueron vistos como negativos y peligrosos para el avance de los procesos civilizatorios (</a:t>
            </a:r>
            <a:r>
              <a:rPr lang="es-ES" sz="2700" dirty="0" err="1">
                <a:latin typeface="Franklin Gothic Book" pitchFamily="34" charset="0"/>
                <a:cs typeface="Arial" pitchFamily="34" charset="0"/>
              </a:rPr>
              <a:t>Delumeau</a:t>
            </a:r>
            <a:r>
              <a:rPr lang="es-ES" sz="2700" dirty="0">
                <a:latin typeface="Franklin Gothic Book" pitchFamily="34" charset="0"/>
                <a:cs typeface="Arial" pitchFamily="34" charset="0"/>
              </a:rPr>
              <a:t>, 2012[1978]); </a:t>
            </a:r>
            <a:r>
              <a:rPr lang="es-ES" sz="2700" dirty="0" err="1">
                <a:latin typeface="Franklin Gothic Book" pitchFamily="34" charset="0"/>
                <a:cs typeface="Arial" pitchFamily="34" charset="0"/>
              </a:rPr>
              <a:t>Boria</a:t>
            </a:r>
            <a:r>
              <a:rPr lang="es-ES" sz="2700" dirty="0">
                <a:latin typeface="Franklin Gothic Book" pitchFamily="34" charset="0"/>
                <a:cs typeface="Arial" pitchFamily="34" charset="0"/>
              </a:rPr>
              <a:t> y </a:t>
            </a:r>
            <a:r>
              <a:rPr lang="es-ES" sz="2700" dirty="0" err="1">
                <a:latin typeface="Franklin Gothic Book" pitchFamily="34" charset="0"/>
                <a:cs typeface="Arial" pitchFamily="34" charset="0"/>
              </a:rPr>
              <a:t>Barei</a:t>
            </a:r>
            <a:r>
              <a:rPr lang="es-ES" sz="2700" dirty="0">
                <a:latin typeface="Franklin Gothic Book" pitchFamily="34" charset="0"/>
                <a:cs typeface="Arial" pitchFamily="34" charset="0"/>
              </a:rPr>
              <a:t>, 2020), el siglo XX trajo nuevos análisis sobre el concepto de cultura, lo que facilitó la introducción de los afectos en un nuevo movimiento más significativo. Nos interesa indagar en el miedo, un afecto cuyo estudio la historiografía ha evitado durante mucho tiempo (</a:t>
            </a:r>
            <a:r>
              <a:rPr lang="es-ES" sz="2700" dirty="0" err="1">
                <a:latin typeface="Franklin Gothic Book" pitchFamily="34" charset="0"/>
                <a:cs typeface="Arial" pitchFamily="34" charset="0"/>
              </a:rPr>
              <a:t>Delumeau</a:t>
            </a:r>
            <a:r>
              <a:rPr lang="es-ES" sz="2700" dirty="0">
                <a:latin typeface="Franklin Gothic Book" pitchFamily="34" charset="0"/>
                <a:cs typeface="Arial" pitchFamily="34" charset="0"/>
              </a:rPr>
              <a:t>, 2012[1978]) pero que es necesario retomar, particularmente en cuanto a su uso desde los medios informativos.</a:t>
            </a:r>
          </a:p>
          <a:p>
            <a:pPr algn="just">
              <a:spcBef>
                <a:spcPts val="300"/>
              </a:spcBef>
              <a:spcAft>
                <a:spcPts val="300"/>
              </a:spcAft>
            </a:pPr>
            <a:r>
              <a:rPr lang="es-ES" sz="2700" dirty="0">
                <a:latin typeface="Franklin Gothic Book" pitchFamily="34" charset="0"/>
                <a:cs typeface="Arial" pitchFamily="34" charset="0"/>
              </a:rPr>
              <a:t>Los aportes de Robert W. Cox (2014[1981]), desde una perspectiva crítica de las Relaciones Internacionales, ofrece un marco teórico alternativo a las teorías dominantes de la disciplina, que se anuncian a sí mismas como separadas del tiempo y el espacio. Estas no hacen más que ocultar sus intereses por invisibilizar a las fuerzas sociales de cambio y sostener el </a:t>
            </a:r>
            <a:r>
              <a:rPr lang="es-ES" sz="2700" i="1" dirty="0">
                <a:latin typeface="Franklin Gothic Book" pitchFamily="34" charset="0"/>
                <a:cs typeface="Arial" pitchFamily="34" charset="0"/>
              </a:rPr>
              <a:t>status quo</a:t>
            </a:r>
            <a:r>
              <a:rPr lang="es-ES" sz="2700" dirty="0">
                <a:latin typeface="Franklin Gothic Book" pitchFamily="34" charset="0"/>
                <a:cs typeface="Arial" pitchFamily="34" charset="0"/>
              </a:rPr>
              <a:t>. </a:t>
            </a:r>
          </a:p>
          <a:p>
            <a:pPr algn="just">
              <a:spcBef>
                <a:spcPts val="300"/>
              </a:spcBef>
              <a:spcAft>
                <a:spcPts val="300"/>
              </a:spcAft>
            </a:pPr>
            <a:r>
              <a:rPr lang="es-ES" sz="2700" dirty="0">
                <a:latin typeface="Franklin Gothic Book" pitchFamily="34" charset="0"/>
                <a:cs typeface="Arial" pitchFamily="34" charset="0"/>
              </a:rPr>
              <a:t>Desde el plano metodológico, se pretende realizar un análisis de discurso, para desmontar convenciones históricas impuestas sobre el orden mundial actual y detectar ciertas marcas ideológicas en las producciones de los medios de circulación masiva. La propuesta está abocada a desarrollar dos dimensiones problemáticas: por un lado, las operatorias ideológicas que Estados Unidos, a través de los medios, busca componer en tanto lecturas de política internacional contemporánea que retratan problemáticas de Venezuela; por otro, la elaboración de un marco teórico transdisciplinar que extienda el horizonte de estudio de las Relaciones Internacionales, sumando nuevas herramientas de análisis y de reflexión crítica. Entendemos que, desde una perspectiva transdisciplinar de la cultura y la sociedad, pueden obtenerse múltiples instrumentos para pensar el estado actual de la política mundial (Cuadro, 2013</a:t>
            </a:r>
            <a:r>
              <a:rPr lang="es-ES" sz="2700" dirty="0" smtClean="0">
                <a:latin typeface="Franklin Gothic Book" pitchFamily="34" charset="0"/>
                <a:cs typeface="Arial" pitchFamily="34" charset="0"/>
              </a:rPr>
              <a:t>).</a:t>
            </a:r>
            <a:endParaRPr lang="es-ES" sz="2700" dirty="0">
              <a:latin typeface="Franklin Gothic Book" pitchFamily="34" charset="0"/>
              <a:cs typeface="Arial" pitchFamily="34" charset="0"/>
            </a:endParaRPr>
          </a:p>
        </p:txBody>
      </p:sp>
      <p:sp>
        <p:nvSpPr>
          <p:cNvPr id="4" name="3 CuadroTexto"/>
          <p:cNvSpPr txBox="1"/>
          <p:nvPr/>
        </p:nvSpPr>
        <p:spPr>
          <a:xfrm>
            <a:off x="857164" y="20354463"/>
            <a:ext cx="15895683" cy="507831"/>
          </a:xfrm>
          <a:prstGeom prst="rect">
            <a:avLst/>
          </a:prstGeom>
          <a:noFill/>
        </p:spPr>
        <p:txBody>
          <a:bodyPr wrap="square" rtlCol="0">
            <a:spAutoFit/>
          </a:bodyPr>
          <a:lstStyle/>
          <a:p>
            <a:r>
              <a:rPr lang="es-ES" sz="2700" dirty="0" smtClean="0">
                <a:latin typeface="Franklin Gothic Book" pitchFamily="34" charset="0"/>
              </a:rPr>
              <a:t>Cultura del miedo; Medios informativos; Estados Unidos y Venezuela; Estudios Internacionales; Teoría Crítica</a:t>
            </a:r>
            <a:endParaRPr lang="es-ES" sz="2700" dirty="0">
              <a:latin typeface="Franklin Gothic Book" pitchFamily="34" charset="0"/>
            </a:endParaRPr>
          </a:p>
        </p:txBody>
      </p:sp>
      <p:sp>
        <p:nvSpPr>
          <p:cNvPr id="2" name="1 CuadroTexto"/>
          <p:cNvSpPr txBox="1"/>
          <p:nvPr/>
        </p:nvSpPr>
        <p:spPr>
          <a:xfrm>
            <a:off x="794101" y="22222029"/>
            <a:ext cx="10809320" cy="5493812"/>
          </a:xfrm>
          <a:prstGeom prst="rect">
            <a:avLst/>
          </a:prstGeom>
          <a:noFill/>
        </p:spPr>
        <p:txBody>
          <a:bodyPr wrap="square" rtlCol="0">
            <a:spAutoFit/>
          </a:bodyPr>
          <a:lstStyle/>
          <a:p>
            <a:pPr algn="just"/>
            <a:r>
              <a:rPr lang="es-ES" sz="2700" dirty="0">
                <a:latin typeface="Franklin Gothic Book" pitchFamily="34" charset="0"/>
              </a:rPr>
              <a:t>Nuestra hipótesis de trabajo sostiene que Estados Unidos es el principal exponente de la cultura del miedo en el mundo en general, y en América Latina en particular, y que, a través de ciertos mecanismos de reproducción de ideologías como lo son los medios informativos, logra controlar, sostener y reproducir su propio sistema de ideas. Entendemos que, a lo largo de la historia de América Latina, pero particularmente desde finales del siglo XIX en adelante, Estados Unidos ha sido y sigue siendo un actor clave en la política internacional latinoamericana y ha sido partícipe necesario de gran parte de las matanzas (asesinatos, torturas, dictaduras, etc.) ocurridas en distintos países de la región. En este sentido, los medios informativos se transforman en instituciones complejas que reproducen, sostienen y reafirman los direccionamientos ideológicos marcados por Estados Unidos</a:t>
            </a:r>
            <a:r>
              <a:rPr lang="es-ES" sz="2700" dirty="0" smtClean="0">
                <a:latin typeface="Franklin Gothic Book" pitchFamily="34" charset="0"/>
              </a:rPr>
              <a:t>.</a:t>
            </a:r>
            <a:endParaRPr lang="es-ES" sz="2700" dirty="0">
              <a:latin typeface="Franklin Gothic Book" pitchFamily="34" charset="0"/>
            </a:endParaRPr>
          </a:p>
        </p:txBody>
      </p:sp>
      <p:sp>
        <p:nvSpPr>
          <p:cNvPr id="70" name="69 CuadroTexto"/>
          <p:cNvSpPr txBox="1"/>
          <p:nvPr/>
        </p:nvSpPr>
        <p:spPr>
          <a:xfrm>
            <a:off x="12475600" y="22122181"/>
            <a:ext cx="11614110" cy="5909310"/>
          </a:xfrm>
          <a:prstGeom prst="rect">
            <a:avLst/>
          </a:prstGeom>
          <a:noFill/>
        </p:spPr>
        <p:txBody>
          <a:bodyPr wrap="square" rtlCol="0">
            <a:spAutoFit/>
          </a:bodyPr>
          <a:lstStyle/>
          <a:p>
            <a:pPr algn="just"/>
            <a:r>
              <a:rPr lang="es-ES" sz="2700" dirty="0">
                <a:latin typeface="Franklin Gothic Book" pitchFamily="34" charset="0"/>
              </a:rPr>
              <a:t>Es importante tener en </a:t>
            </a:r>
            <a:r>
              <a:rPr lang="es-ES" sz="2700" dirty="0" smtClean="0">
                <a:latin typeface="Franklin Gothic Book" pitchFamily="34" charset="0"/>
              </a:rPr>
              <a:t>cuenta </a:t>
            </a:r>
            <a:r>
              <a:rPr lang="es-ES" sz="2700" dirty="0">
                <a:latin typeface="Franklin Gothic Book" pitchFamily="34" charset="0"/>
              </a:rPr>
              <a:t>que meternos de lleno en una posible definición de cultura del miedo es entrar en una zona problemática ya que es un término utilizado recién desde finales del siglo XX y su significado está en plena construcción. Las conceptualizaciones sobre la cultura del miedo se profundizaron a partir del atentado del 11-S, hecho que modificó el mapa de las relaciones políticas e internacionales, por lo que intentaremos trazar cuál fue el origen, camino y actualidad de la construcción de la cultura del miedo, a partir de algunos interrogantes, particularmente qué se entiende por cultura del miedo en la actualidad y cómo repercute en América Latina, cuáles son las formas que toma, de qué manera los medios informativos la producen y la reproducen, cómo hacen de la cultura del miedo una arena de lucha de clases o un cúmulo de fuerzas en tensión y, por último, qué elementos discursivos les permiten refractar el escenario internacional en términos de una cartografía del miedo.</a:t>
            </a:r>
          </a:p>
        </p:txBody>
      </p:sp>
      <p:sp>
        <p:nvSpPr>
          <p:cNvPr id="6" name="5 CuadroTexto"/>
          <p:cNvSpPr txBox="1"/>
          <p:nvPr/>
        </p:nvSpPr>
        <p:spPr>
          <a:xfrm>
            <a:off x="800499" y="29224159"/>
            <a:ext cx="23289211" cy="12141785"/>
          </a:xfrm>
          <a:prstGeom prst="rect">
            <a:avLst/>
          </a:prstGeom>
          <a:noFill/>
        </p:spPr>
        <p:txBody>
          <a:bodyPr wrap="square" rtlCol="0">
            <a:spAutoFit/>
          </a:bodyPr>
          <a:lstStyle/>
          <a:p>
            <a:pPr algn="just"/>
            <a:r>
              <a:rPr lang="es-AR" sz="2700" dirty="0" smtClean="0">
                <a:latin typeface="Franklin Gothic Book" pitchFamily="34" charset="0"/>
              </a:rPr>
              <a:t>Desde </a:t>
            </a:r>
            <a:r>
              <a:rPr lang="es-AR" sz="2700" dirty="0">
                <a:latin typeface="Franklin Gothic Book" pitchFamily="34" charset="0"/>
              </a:rPr>
              <a:t>1990 hasta la actualidad, </a:t>
            </a:r>
            <a:r>
              <a:rPr lang="es-AR" sz="2700" dirty="0" smtClean="0">
                <a:latin typeface="Franklin Gothic Book" pitchFamily="34" charset="0"/>
              </a:rPr>
              <a:t>corrientes alternativas al </a:t>
            </a:r>
            <a:r>
              <a:rPr lang="es-AR" sz="2700" i="1" dirty="0" err="1" smtClean="0">
                <a:latin typeface="Franklin Gothic Book" pitchFamily="34" charset="0"/>
              </a:rPr>
              <a:t>mainstream</a:t>
            </a:r>
            <a:r>
              <a:rPr lang="es-AR" sz="2700" dirty="0" smtClean="0">
                <a:latin typeface="Franklin Gothic Book" pitchFamily="34" charset="0"/>
              </a:rPr>
              <a:t> de la disciplina participan </a:t>
            </a:r>
            <a:r>
              <a:rPr lang="es-AR" sz="2700" dirty="0">
                <a:latin typeface="Franklin Gothic Book" pitchFamily="34" charset="0"/>
              </a:rPr>
              <a:t>del llamado cuarto debate de las Relaciones Internacionales bajo la denominación de enfoques reflectivistas (</a:t>
            </a:r>
            <a:r>
              <a:rPr lang="es-AR" sz="2700" dirty="0" err="1">
                <a:latin typeface="Franklin Gothic Book" pitchFamily="34" charset="0"/>
              </a:rPr>
              <a:t>Sodupe</a:t>
            </a:r>
            <a:r>
              <a:rPr lang="es-AR" sz="2700" dirty="0">
                <a:latin typeface="Franklin Gothic Book" pitchFamily="34" charset="0"/>
              </a:rPr>
              <a:t>, 2002). Sin embargo, a diferencia de los debates anteriores, el cuarto debate se caracteriza por cuestionar radicalmente el emplazamiento </a:t>
            </a:r>
            <a:r>
              <a:rPr lang="es-AR" sz="2700" dirty="0" err="1">
                <a:latin typeface="Franklin Gothic Book" pitchFamily="34" charset="0"/>
              </a:rPr>
              <a:t>ontoepistémico</a:t>
            </a:r>
            <a:r>
              <a:rPr lang="es-AR" sz="2700" dirty="0">
                <a:latin typeface="Franklin Gothic Book" pitchFamily="34" charset="0"/>
              </a:rPr>
              <a:t> tradicional de la disciplina (</a:t>
            </a:r>
            <a:r>
              <a:rPr lang="es-AR" sz="2700" dirty="0" err="1">
                <a:latin typeface="Franklin Gothic Book" pitchFamily="34" charset="0"/>
              </a:rPr>
              <a:t>Kunz</a:t>
            </a:r>
            <a:r>
              <a:rPr lang="es-AR" sz="2700" dirty="0">
                <a:latin typeface="Franklin Gothic Book" pitchFamily="34" charset="0"/>
              </a:rPr>
              <a:t>, 2018). </a:t>
            </a:r>
            <a:endParaRPr lang="es-ES" sz="2700" dirty="0">
              <a:latin typeface="Franklin Gothic Book" pitchFamily="34" charset="0"/>
            </a:endParaRPr>
          </a:p>
          <a:p>
            <a:pPr algn="just"/>
            <a:r>
              <a:rPr lang="es-AR" sz="2700" dirty="0">
                <a:latin typeface="Franklin Gothic Book" pitchFamily="34" charset="0"/>
              </a:rPr>
              <a:t>Resultan fundamentales los aportes de Robert W. Cox (2002; 2014[1981]) </a:t>
            </a:r>
            <a:r>
              <a:rPr lang="es-AR" sz="2700" dirty="0" smtClean="0">
                <a:latin typeface="Franklin Gothic Book" pitchFamily="34" charset="0"/>
              </a:rPr>
              <a:t>que critica </a:t>
            </a:r>
            <a:r>
              <a:rPr lang="es-AR" sz="2700" dirty="0">
                <a:latin typeface="Franklin Gothic Book" pitchFamily="34" charset="0"/>
              </a:rPr>
              <a:t>la visión de las teorías dominantes de las </a:t>
            </a:r>
            <a:r>
              <a:rPr lang="es-AR" sz="2700" dirty="0" smtClean="0">
                <a:latin typeface="Franklin Gothic Book" pitchFamily="34" charset="0"/>
              </a:rPr>
              <a:t>RRII, </a:t>
            </a:r>
            <a:r>
              <a:rPr lang="es-AR" sz="2700" dirty="0">
                <a:latin typeface="Franklin Gothic Book" pitchFamily="34" charset="0"/>
              </a:rPr>
              <a:t>en tanto invisibilizan a las fuerzas sociales que permiten el sostenimiento del </a:t>
            </a:r>
            <a:r>
              <a:rPr lang="es-AR" sz="2700" i="1" dirty="0">
                <a:latin typeface="Franklin Gothic Book" pitchFamily="34" charset="0"/>
              </a:rPr>
              <a:t>status quo</a:t>
            </a:r>
            <a:r>
              <a:rPr lang="es-AR" sz="2700" dirty="0">
                <a:latin typeface="Franklin Gothic Book" pitchFamily="34" charset="0"/>
              </a:rPr>
              <a:t> y a las fuerzas del cambio. Además, invita a pensar que, por el hecho de pertenecer a un tiempo y espacio político e histórico particular, todas las teorías están vistas desde una perspectiva, y no existen posibilidades de pensarlas por fuera de esas dimensiones. Entonces, toda teoría que se anuncie a sí misma como separada del tiempo y espacio, debe ser examinada como ideología, para poner al descubierto su punto de vista oculto. El autor avanza hacia una teorización a la que considera política y hermenéutica </a:t>
            </a:r>
            <a:r>
              <a:rPr lang="es-AR" sz="2700" dirty="0" smtClean="0">
                <a:latin typeface="Franklin Gothic Book" pitchFamily="34" charset="0"/>
              </a:rPr>
              <a:t>y pone </a:t>
            </a:r>
            <a:r>
              <a:rPr lang="es-AR" sz="2700" dirty="0">
                <a:latin typeface="Franklin Gothic Book" pitchFamily="34" charset="0"/>
              </a:rPr>
              <a:t>en tensión aquello que se entiende como “orden mundial”, desde una perspectiva holística y transdisciplinar. </a:t>
            </a:r>
            <a:endParaRPr lang="es-ES" sz="2700" dirty="0">
              <a:latin typeface="Franklin Gothic Book" pitchFamily="34" charset="0"/>
            </a:endParaRPr>
          </a:p>
          <a:p>
            <a:pPr algn="just"/>
            <a:r>
              <a:rPr lang="es-AR" sz="2700" dirty="0">
                <a:latin typeface="Franklin Gothic Book" pitchFamily="34" charset="0"/>
              </a:rPr>
              <a:t>Cox no entiende al orden mundial como el conjunto de las esferas política, económica, social, cultural determinado por dinámicas de poder que surgen de grandes crisis, sino que presenta una propuesta para evaluar los conflictos internacionales que consiste en una disputa permanente de fuerzas sociales (capacidades materiales, instituciones e ideas) que se encuentran en “situación de choque”, y que emergen tanto de la relación entre la sociedad y el Estado como de la esfera económica (2014[1981], p. 141). </a:t>
            </a:r>
            <a:endParaRPr lang="es-AR" sz="2700" dirty="0" smtClean="0">
              <a:latin typeface="Franklin Gothic Book" pitchFamily="34" charset="0"/>
            </a:endParaRPr>
          </a:p>
          <a:p>
            <a:pPr algn="just"/>
            <a:r>
              <a:rPr lang="es-AR" sz="2700" dirty="0" smtClean="0">
                <a:latin typeface="Franklin Gothic Book" pitchFamily="34" charset="0"/>
              </a:rPr>
              <a:t>Siguiendo </a:t>
            </a:r>
            <a:r>
              <a:rPr lang="es-AR" sz="2700" dirty="0">
                <a:latin typeface="Franklin Gothic Book" pitchFamily="34" charset="0"/>
              </a:rPr>
              <a:t>esta línea de pensamiento, los medios pueden entenderse como instituciones complejas que, en tanto actores no estatales, homogeneizan y universalizan ideologías a través de la materialidad de sus discursos, como una forma de “estabilizar y perpetuar un orden particular”, y dan lugar a lo que Cox llama “imágenes colectivas consistentes con las relaciones de poder” (2014[1981], p. 142). Hay, entonces, una vinculación directa entre estas imágenes colectivas construidas por las instituciones con aquello que </a:t>
            </a:r>
            <a:r>
              <a:rPr lang="es-AR" sz="2700" dirty="0" err="1">
                <a:latin typeface="Franklin Gothic Book" pitchFamily="34" charset="0"/>
              </a:rPr>
              <a:t>Gramsci</a:t>
            </a:r>
            <a:r>
              <a:rPr lang="es-AR" sz="2700" dirty="0">
                <a:latin typeface="Franklin Gothic Book" pitchFamily="34" charset="0"/>
              </a:rPr>
              <a:t> llama hegemonía. En este caso los medios, como instituciones complejas, colaboran en la conformación de ideas que apuntan a evitar el uso de la fuerza.</a:t>
            </a:r>
            <a:endParaRPr lang="es-ES" sz="2700" dirty="0">
              <a:latin typeface="Franklin Gothic Book" pitchFamily="34" charset="0"/>
            </a:endParaRPr>
          </a:p>
          <a:p>
            <a:pPr algn="just"/>
            <a:r>
              <a:rPr lang="es-AR" sz="2700" dirty="0">
                <a:latin typeface="Franklin Gothic Book" pitchFamily="34" charset="0"/>
              </a:rPr>
              <a:t>En busca de implementar cruces entre campos teóricos diferentes, este trabajo se propone hacer un aporte a cierta vacancia que existe en los métodos utilizados por la Teoría Crítica de las Relaciones Internacionales, a partir de la elaboración de herramientas que nos permitan identificar los prismas ideológicos desde los cuales se modela la percepción colectiva y detectar, como por ejemplo en los discursos que circulan en los medios digitales, su carácter performativo. La propuesta de Cox está en consonancia con algunas propuestas surgidas de la disciplina de las Relaciones Internacionales, de establecer puntos en común con otros saberes que se dedican al análisis del discurso (</a:t>
            </a:r>
            <a:r>
              <a:rPr lang="es-AR" sz="2700" dirty="0" err="1">
                <a:latin typeface="Franklin Gothic Book" pitchFamily="34" charset="0"/>
              </a:rPr>
              <a:t>Milliken</a:t>
            </a:r>
            <a:r>
              <a:rPr lang="es-AR" sz="2700" dirty="0">
                <a:latin typeface="Franklin Gothic Book" pitchFamily="34" charset="0"/>
              </a:rPr>
              <a:t>, 1999; </a:t>
            </a:r>
            <a:r>
              <a:rPr lang="es-AR" sz="2700" dirty="0" err="1">
                <a:latin typeface="Franklin Gothic Book" pitchFamily="34" charset="0"/>
              </a:rPr>
              <a:t>Sterling-Folker</a:t>
            </a:r>
            <a:r>
              <a:rPr lang="es-AR" sz="2700" dirty="0">
                <a:latin typeface="Franklin Gothic Book" pitchFamily="34" charset="0"/>
              </a:rPr>
              <a:t>, 2006). Siguiendo la propuesta de Mariela Cuadro (2013), entendemos que la Teoría Crítica “cruza campos teóricos distintos, dos características absolutamente necesarias dado el contexto mundial político, social y económico actual, sino que, además, pugna por fomentar el análisis del discurso en nuestro ámbito disciplinar [el de las Relaciones Internacionales]” (p. 127). </a:t>
            </a:r>
            <a:endParaRPr lang="es-ES" sz="2700" dirty="0">
              <a:latin typeface="Franklin Gothic Book" pitchFamily="34" charset="0"/>
            </a:endParaRPr>
          </a:p>
          <a:p>
            <a:pPr algn="just"/>
            <a:r>
              <a:rPr lang="es-AR" sz="2700" dirty="0" smtClean="0">
                <a:latin typeface="Franklin Gothic Book" pitchFamily="34" charset="0"/>
              </a:rPr>
              <a:t>Consideramos de </a:t>
            </a:r>
            <a:r>
              <a:rPr lang="es-AR" sz="2700" dirty="0">
                <a:latin typeface="Franklin Gothic Book" pitchFamily="34" charset="0"/>
              </a:rPr>
              <a:t>vital importancia reflexionar, además, acerca de la vinculación entre lenguaje e ideología. Entendemos que </a:t>
            </a:r>
            <a:r>
              <a:rPr lang="es-AR" sz="2700" dirty="0" err="1">
                <a:latin typeface="Franklin Gothic Book" pitchFamily="34" charset="0"/>
              </a:rPr>
              <a:t>Valentin</a:t>
            </a:r>
            <a:r>
              <a:rPr lang="es-AR" sz="2700" dirty="0">
                <a:latin typeface="Franklin Gothic Book" pitchFamily="34" charset="0"/>
              </a:rPr>
              <a:t> Voloshinov puede ofrecernos claves para pensar las disputas ideológicas en el lenguaje y, de esta manera, tender un puente de vinculación teórica con la propuesta de Cox y reducir las debilidades de ese camino aún no consolidado. Para detectar cuáles son los dispositivos que construyen los acontecimientos desde los medios informativos, se entiende que el análisis crítico del discurso es una herramienta metodológica que podría acercarnos a responder los interrogantes planteados. </a:t>
            </a:r>
            <a:endParaRPr lang="es-ES" dirty="0"/>
          </a:p>
        </p:txBody>
      </p:sp>
    </p:spTree>
    <p:extLst>
      <p:ext uri="{BB962C8B-B14F-4D97-AF65-F5344CB8AC3E}">
        <p14:creationId xmlns:p14="http://schemas.microsoft.com/office/powerpoint/2010/main" val="204540656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206</TotalTime>
  <Words>1587</Words>
  <Application>Microsoft Office PowerPoint</Application>
  <PresentationFormat>Personalizado</PresentationFormat>
  <Paragraphs>29</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Presentación de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Mariel</dc:creator>
  <cp:lastModifiedBy>Rodri</cp:lastModifiedBy>
  <cp:revision>13</cp:revision>
  <dcterms:created xsi:type="dcterms:W3CDTF">2020-08-25T23:42:52Z</dcterms:created>
  <dcterms:modified xsi:type="dcterms:W3CDTF">2020-09-07T16:14:22Z</dcterms:modified>
</cp:coreProperties>
</file>