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s-ES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lar" initials="MDP" lastIdx="2" clrIdx="0">
    <p:extLst>
      <p:ext uri="{19B8F6BF-5375-455C-9EA6-DF929625EA0E}">
        <p15:presenceInfo xmlns:p15="http://schemas.microsoft.com/office/powerpoint/2012/main" userId="Pil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4200" y="-22494"/>
      </p:cViewPr>
      <p:guideLst>
        <p:guide orient="horz" pos="13606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Fig. 1 Colombia: </a:t>
            </a:r>
            <a:r>
              <a:rPr lang="es-ES" sz="1800" b="1" i="0" u="none" strike="noStrike" baseline="0" dirty="0">
                <a:effectLst/>
              </a:rPr>
              <a:t>Prevalencia Obesidad 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2005 – 2010 - 2015 </a:t>
            </a:r>
          </a:p>
        </c:rich>
      </c:tx>
      <c:layout>
        <c:manualLayout>
          <c:xMode val="edge"/>
          <c:yMode val="edge"/>
          <c:x val="0.11200199141304426"/>
          <c:y val="4.61478290166781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5.4137097633621734E-2"/>
          <c:y val="0.13027375262606469"/>
          <c:w val="0.92126777878568356"/>
          <c:h val="0.71636570052145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2005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s-ES"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AB9-4E93-8F0A-461A1DBC7C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Total</c:v>
                </c:pt>
              </c:strCache>
            </c:strRef>
          </c:cat>
          <c:val>
            <c:numRef>
              <c:f>Hoja1!$B$2:$D$2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16.600000000000001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84-4AD1-9B57-26CC6A576040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2010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s-ES"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AB9-4E93-8F0A-461A1DBC7C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Total</c:v>
                </c:pt>
              </c:strCache>
            </c:strRef>
          </c:cat>
          <c:val>
            <c:numRef>
              <c:f>Hoja1!$B$3:$D$3</c:f>
              <c:numCache>
                <c:formatCode>General</c:formatCode>
                <c:ptCount val="3"/>
                <c:pt idx="0">
                  <c:v>11.5</c:v>
                </c:pt>
                <c:pt idx="1">
                  <c:v>20.100000000000001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84-4AD1-9B57-26CC6A576040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hade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shade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s-ES"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AB9-4E93-8F0A-461A1DBC7C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Hombre</c:v>
                </c:pt>
                <c:pt idx="1">
                  <c:v>Mujer</c:v>
                </c:pt>
                <c:pt idx="2">
                  <c:v>Total</c:v>
                </c:pt>
              </c:strCache>
            </c:strRef>
          </c:cat>
          <c:val>
            <c:numRef>
              <c:f>Hoja1!$B$4:$D$4</c:f>
              <c:numCache>
                <c:formatCode>General</c:formatCode>
                <c:ptCount val="3"/>
                <c:pt idx="0">
                  <c:v>14.4</c:v>
                </c:pt>
                <c:pt idx="1">
                  <c:v>22.4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84-4AD1-9B57-26CC6A5760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5813888"/>
        <c:axId val="145815424"/>
      </c:barChart>
      <c:catAx>
        <c:axId val="145813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5815424"/>
        <c:crosses val="autoZero"/>
        <c:auto val="1"/>
        <c:lblAlgn val="ctr"/>
        <c:lblOffset val="100"/>
        <c:noMultiLvlLbl val="0"/>
      </c:catAx>
      <c:valAx>
        <c:axId val="14581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581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95240828918606"/>
          <c:y val="0.20045998970789353"/>
          <c:w val="0.19006291576808035"/>
          <c:h val="7.06880588717196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pPr/>
              <a:t>08/09/2020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0" y="-8491"/>
            <a:ext cx="25199975" cy="43161003"/>
            <a:chOff x="0" y="3"/>
            <a:chExt cx="3697" cy="6332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4" y="524"/>
              <a:ext cx="2247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s-ES_tradnl" sz="36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Obesidad y su relación con patrones dietarios en Colombia: análisis jerárquico multinivel de la Encuesta Nacional de Situación Nutricional</a:t>
              </a:r>
            </a:p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s-ES_tradnl" sz="3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Resultados Principales</a:t>
              </a:r>
              <a:endParaRPr lang="es-MX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1" y="193"/>
              <a:ext cx="200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11" y="337"/>
              <a:ext cx="13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0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defTabSz="914400"/>
              <a:r>
                <a:rPr kumimoji="0" lang="es-ES" altLang="es-ES" sz="40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476" y="1291"/>
              <a:ext cx="2190" cy="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just" defTabSz="914400"/>
              <a:r>
                <a:rPr lang="es-ES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Instituto de Investigaciones en Ciencias de la Salud (INICSA), CONICET-Facultad de Ciencias Médicas, UNC, </a:t>
              </a:r>
              <a:endParaRPr kumimoji="0" lang="es-ES" altLang="es-ES" sz="24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3041" y="1080"/>
              <a:ext cx="59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800" dirty="0">
                  <a:latin typeface="Arial" panose="020B0604020202020204" pitchFamily="34" charset="0"/>
                  <a:ea typeface="Times New Roman" panose="02020603050405020304" pitchFamily="18" charset="0"/>
                </a:rPr>
                <a:t>Fabian Leonardo Muñoz</a:t>
              </a:r>
              <a:endParaRPr kumimoji="0" lang="es-ES" altLang="es-E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3068" y="1145"/>
              <a:ext cx="478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/>
              <a:r>
                <a:rPr lang="es-ES" sz="2800" dirty="0">
                  <a:latin typeface="Arial" panose="020B0604020202020204" pitchFamily="34" charset="0"/>
                  <a:ea typeface="Times New Roman" panose="02020603050405020304" pitchFamily="18" charset="0"/>
                </a:rPr>
                <a:t>Sonia Alejandra Pou</a:t>
              </a:r>
              <a:endParaRPr lang="es-ES" sz="28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77" y="5313"/>
              <a:ext cx="149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Palabras Claves: </a:t>
              </a:r>
              <a:r>
                <a:rPr kumimoji="0" lang="es-ES" altLang="es-ES" sz="32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Obesidad, patrones alimentarios, análisis multinivel, epidemiologia. </a:t>
              </a:r>
              <a:endParaRPr kumimoji="0" lang="es-ES" altLang="es-E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918" y="1164"/>
              <a:ext cx="16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Logo</a:t>
              </a:r>
            </a:p>
            <a:p>
              <a:pPr algn="ctr" defTabSz="914400"/>
              <a:r>
                <a:rPr kumimoji="0" lang="es-ES" altLang="es-E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Facultad</a:t>
              </a:r>
              <a:endPara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46" y="219"/>
              <a:ext cx="1240" cy="619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611" y="446"/>
              <a:ext cx="111" cy="14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472" y="451"/>
              <a:ext cx="108" cy="13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746" y="446"/>
              <a:ext cx="108" cy="14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070" y="239"/>
              <a:ext cx="423" cy="583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4" name="Freeform 93"/>
            <p:cNvSpPr>
              <a:spLocks noEditPoints="1"/>
            </p:cNvSpPr>
            <p:nvPr/>
          </p:nvSpPr>
          <p:spPr bwMode="auto">
            <a:xfrm>
              <a:off x="894" y="1122"/>
              <a:ext cx="215" cy="211"/>
            </a:xfrm>
            <a:custGeom>
              <a:avLst/>
              <a:gdLst>
                <a:gd name="T0" fmla="*/ 0 w 215"/>
                <a:gd name="T1" fmla="*/ 211 h 211"/>
                <a:gd name="T2" fmla="*/ 215 w 215"/>
                <a:gd name="T3" fmla="*/ 211 h 211"/>
                <a:gd name="T4" fmla="*/ 215 w 215"/>
                <a:gd name="T5" fmla="*/ 0 h 211"/>
                <a:gd name="T6" fmla="*/ 0 w 215"/>
                <a:gd name="T7" fmla="*/ 0 h 211"/>
                <a:gd name="T8" fmla="*/ 0 w 215"/>
                <a:gd name="T9" fmla="*/ 211 h 211"/>
                <a:gd name="T10" fmla="*/ 3 w 215"/>
                <a:gd name="T11" fmla="*/ 3 h 211"/>
                <a:gd name="T12" fmla="*/ 212 w 215"/>
                <a:gd name="T13" fmla="*/ 3 h 211"/>
                <a:gd name="T14" fmla="*/ 212 w 215"/>
                <a:gd name="T15" fmla="*/ 208 h 211"/>
                <a:gd name="T16" fmla="*/ 3 w 215"/>
                <a:gd name="T17" fmla="*/ 208 h 211"/>
                <a:gd name="T18" fmla="*/ 3 w 215"/>
                <a:gd name="T19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5" h="211">
                  <a:moveTo>
                    <a:pt x="0" y="211"/>
                  </a:moveTo>
                  <a:lnTo>
                    <a:pt x="215" y="211"/>
                  </a:lnTo>
                  <a:lnTo>
                    <a:pt x="215" y="0"/>
                  </a:lnTo>
                  <a:lnTo>
                    <a:pt x="0" y="0"/>
                  </a:lnTo>
                  <a:lnTo>
                    <a:pt x="0" y="211"/>
                  </a:lnTo>
                  <a:close/>
                  <a:moveTo>
                    <a:pt x="3" y="3"/>
                  </a:moveTo>
                  <a:lnTo>
                    <a:pt x="212" y="3"/>
                  </a:lnTo>
                  <a:lnTo>
                    <a:pt x="212" y="208"/>
                  </a:lnTo>
                  <a:lnTo>
                    <a:pt x="3" y="208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12" y="1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1665" y="1495"/>
              <a:ext cx="2001" cy="1387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1669" y="2926"/>
              <a:ext cx="1988" cy="2557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50" y="4072"/>
              <a:ext cx="1560" cy="1170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92" name="Rectangle 131"/>
            <p:cNvSpPr>
              <a:spLocks noChangeArrowheads="1"/>
            </p:cNvSpPr>
            <p:nvPr/>
          </p:nvSpPr>
          <p:spPr bwMode="auto">
            <a:xfrm>
              <a:off x="55" y="5287"/>
              <a:ext cx="1560" cy="206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93" name="Rectangle 132"/>
            <p:cNvSpPr>
              <a:spLocks noChangeArrowheads="1"/>
            </p:cNvSpPr>
            <p:nvPr/>
          </p:nvSpPr>
          <p:spPr bwMode="auto">
            <a:xfrm>
              <a:off x="47" y="1493"/>
              <a:ext cx="1560" cy="2519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48" y="5530"/>
              <a:ext cx="3595" cy="805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  <p:pic>
        <p:nvPicPr>
          <p:cNvPr id="3" name="Picture 10">
            <a:extLst>
              <a:ext uri="{FF2B5EF4-FFF2-40B4-BE49-F238E27FC236}">
                <a16:creationId xmlns:a16="http://schemas.microsoft.com/office/drawing/2014/main" id="{22156C3B-027A-4353-BCC4-9E8D1759C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889" y="7520654"/>
            <a:ext cx="3339707" cy="1617522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470E5AFE-A873-4749-AA91-973A819AF425}"/>
              </a:ext>
            </a:extLst>
          </p:cNvPr>
          <p:cNvSpPr txBox="1"/>
          <p:nvPr/>
        </p:nvSpPr>
        <p:spPr>
          <a:xfrm>
            <a:off x="383559" y="10317568"/>
            <a:ext cx="10235280" cy="16422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 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_tradnl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La obesidad es uno de los principales problemas de salud pública del siglo XXI, con incrementos alarmantes en las poblaciones de países de bajos y medianos ingresos. En Colombia, la Encuesta Nacional de Situación Nutricional (ENSIN) mostró un crecimiento sostenido de la prevalencia de obesidad en una década, de 13.7% en 2005 a 18.7% en 2015.</a:t>
            </a:r>
            <a:r>
              <a:rPr lang="es-ES_tradnl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_tradnl" sz="32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_tradnl" sz="3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_tradnl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_tradnl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Los cambios y modificaciones en las últimas décadas en estilos de vida y conductas alimentarias tradicionales hacia patrones de consumo del tipo occidental han contribuido a una mayor prevalencia de obesidad. Así, la identificación sobre los patrones de consumo resulta estratégico para direccionar intervenciones y formular políticas públicas para controlar y reducir esta problemática.</a:t>
            </a:r>
            <a:endParaRPr lang="es-MX" sz="3200" dirty="0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6EF6074-3B2F-4013-9B7A-AAA4DDC0DD54}"/>
              </a:ext>
            </a:extLst>
          </p:cNvPr>
          <p:cNvSpPr txBox="1"/>
          <p:nvPr/>
        </p:nvSpPr>
        <p:spPr>
          <a:xfrm>
            <a:off x="522578" y="28047846"/>
            <a:ext cx="10218845" cy="6842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32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Objetivo: </a:t>
            </a:r>
            <a:r>
              <a:rPr lang="es-MX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Identificar patrones alimentarios </a:t>
            </a:r>
            <a:r>
              <a:rPr lang="es-MX" sz="32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y </a:t>
            </a:r>
            <a:r>
              <a:rPr lang="es-MX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analizar el papel que éstos ejercen en el desarrollo de la obesidad en personas adultas incluidos en la Encuesta Nacional de la Situación Nutricional de Colombia, ENSIN 2015</a:t>
            </a:r>
            <a:r>
              <a:rPr lang="es-MX" sz="32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 defTabSz="812719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_tradnl" sz="32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Metodología: </a:t>
            </a:r>
            <a:r>
              <a:rPr lang="es-ES_tradnl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Estudio observacional, transversal, de base poblacional entre los 18 a 65 años de edad. S</a:t>
            </a:r>
            <a:r>
              <a:rPr lang="es-ES" sz="3200" dirty="0">
                <a:latin typeface="Arial" panose="020B0604020202020204" pitchFamily="34" charset="0"/>
                <a:cs typeface="Times New Roman" panose="02020603050405020304" pitchFamily="18" charset="0"/>
              </a:rPr>
              <a:t>e empleó la información de la Encuesta Nacional de la Situación Nutricional (ENSIN) 2015. Tamaño muestral de n=8959 sujetos, en 32 departamentos de Colombia.</a:t>
            </a:r>
            <a:endParaRPr lang="es-MX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7 Gráfico">
            <a:extLst>
              <a:ext uri="{FF2B5EF4-FFF2-40B4-BE49-F238E27FC236}">
                <a16:creationId xmlns:a16="http://schemas.microsoft.com/office/drawing/2014/main" id="{97BA3B20-9844-4A45-8166-0AB77EDEE7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8926697"/>
              </p:ext>
            </p:extLst>
          </p:nvPr>
        </p:nvGraphicFramePr>
        <p:xfrm>
          <a:off x="804190" y="16687345"/>
          <a:ext cx="8762099" cy="389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4" name="CuadroTexto 163">
            <a:extLst>
              <a:ext uri="{FF2B5EF4-FFF2-40B4-BE49-F238E27FC236}">
                <a16:creationId xmlns:a16="http://schemas.microsoft.com/office/drawing/2014/main" id="{D80D327A-88CB-45ED-BF81-E2EBDFEB1518}"/>
              </a:ext>
            </a:extLst>
          </p:cNvPr>
          <p:cNvSpPr txBox="1"/>
          <p:nvPr/>
        </p:nvSpPr>
        <p:spPr>
          <a:xfrm>
            <a:off x="11474245" y="10402950"/>
            <a:ext cx="13162149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kumimoji="0" lang="es-ES" altLang="es-E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Método Estadístico</a:t>
            </a:r>
          </a:p>
          <a:p>
            <a:pPr algn="just">
              <a:lnSpc>
                <a:spcPct val="115000"/>
              </a:lnSpc>
            </a:pPr>
            <a:r>
              <a:rPr lang="es-CO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Identificación de patrones dietarios: análisis factorial de componentes principales y predicciones del modelo multivariado para la obtención del escore de adherencia de cada sujeto a cada patrón identificado.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 Ajuste, por máxima verosimilitud, del modelos de regresión logística jerárquicos, con dos niveles para la estimación de las asociaciones entre la presencia de obesidad y </a:t>
            </a:r>
            <a:r>
              <a:rPr lang="es-MX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los niveles de adherencia a los patrones alimentarios expresados en terciles</a:t>
            </a:r>
            <a:r>
              <a:rPr lang="es-MX" sz="3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Los modelos fueron ajustados por posibles variables de confusión</a:t>
            </a:r>
            <a:r>
              <a:rPr lang="es-419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incorporando su estructura jerárquica. El modelo fue: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7E330D6-1F4D-47F6-9EBA-C0F1F0F6F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536250"/>
              </p:ext>
            </p:extLst>
          </p:nvPr>
        </p:nvGraphicFramePr>
        <p:xfrm>
          <a:off x="11470374" y="25548691"/>
          <a:ext cx="6576213" cy="462170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84571">
                  <a:extLst>
                    <a:ext uri="{9D8B030D-6E8A-4147-A177-3AD203B41FA5}">
                      <a16:colId xmlns:a16="http://schemas.microsoft.com/office/drawing/2014/main" val="1621320679"/>
                    </a:ext>
                  </a:extLst>
                </a:gridCol>
                <a:gridCol w="953416">
                  <a:extLst>
                    <a:ext uri="{9D8B030D-6E8A-4147-A177-3AD203B41FA5}">
                      <a16:colId xmlns:a16="http://schemas.microsoft.com/office/drawing/2014/main" val="499152420"/>
                    </a:ext>
                  </a:extLst>
                </a:gridCol>
                <a:gridCol w="979081">
                  <a:extLst>
                    <a:ext uri="{9D8B030D-6E8A-4147-A177-3AD203B41FA5}">
                      <a16:colId xmlns:a16="http://schemas.microsoft.com/office/drawing/2014/main" val="68116097"/>
                    </a:ext>
                  </a:extLst>
                </a:gridCol>
                <a:gridCol w="979081">
                  <a:extLst>
                    <a:ext uri="{9D8B030D-6E8A-4147-A177-3AD203B41FA5}">
                      <a16:colId xmlns:a16="http://schemas.microsoft.com/office/drawing/2014/main" val="43276241"/>
                    </a:ext>
                  </a:extLst>
                </a:gridCol>
                <a:gridCol w="980064">
                  <a:extLst>
                    <a:ext uri="{9D8B030D-6E8A-4147-A177-3AD203B41FA5}">
                      <a16:colId xmlns:a16="http://schemas.microsoft.com/office/drawing/2014/main" val="3058292879"/>
                    </a:ext>
                  </a:extLst>
                </a:gridCol>
              </a:tblGrid>
              <a:tr h="293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Alimentos 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 1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 2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 3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 4</a:t>
                      </a:r>
                      <a:endParaRPr lang="es-MX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56379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Grasas y Aderezo 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lang="es-MX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77943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Azúcar Dulces y Panela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-0.02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889368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Bebidas alcohólicas 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-0.03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-0.16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15643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Jugo Fruta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731327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Bebidas azucaradas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0.68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85259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Infusiones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67532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Huevo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-0.02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71175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Lácteos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-0.03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62356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 cárnicos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lang="es-MX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42451"/>
                  </a:ext>
                </a:extLst>
              </a:tr>
              <a:tr h="334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Carnes Rojas Pollo Pescado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0.67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55733"/>
                  </a:ext>
                </a:extLst>
              </a:tr>
              <a:tr h="279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Legumbres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0.53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-0.29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21456"/>
                  </a:ext>
                </a:extLst>
              </a:tr>
              <a:tr h="315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Harina - cereal - sopas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47035"/>
                  </a:ext>
                </a:extLst>
              </a:tr>
              <a:tr h="315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Vegetales amiláceos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636904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Frutas y Verduras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-0.13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0.64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76750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Snack</a:t>
                      </a:r>
                      <a:endParaRPr lang="es-MX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-0.07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-0.11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0.65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201791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2056B9B1-E054-425F-9C12-F4B598EBA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8324" y="24837238"/>
            <a:ext cx="673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Tabla 2. Matriz de carga de factores rotada (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Varimax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para patrones dietarios. ENSIN 2015. Colombia.</a:t>
            </a: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E61996A1-9E75-47EC-BEF9-CE259CDD4B6D}"/>
              </a:ext>
            </a:extLst>
          </p:cNvPr>
          <p:cNvSpPr txBox="1"/>
          <p:nvPr/>
        </p:nvSpPr>
        <p:spPr>
          <a:xfrm>
            <a:off x="11365470" y="20117287"/>
            <a:ext cx="11553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MX" altLang="es-MX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endParaRPr lang="es-MX" sz="3200" b="1" dirty="0"/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1C6021DC-3DA2-4F56-8532-7B550F840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32010"/>
              </p:ext>
            </p:extLst>
          </p:nvPr>
        </p:nvGraphicFramePr>
        <p:xfrm>
          <a:off x="11474244" y="31518185"/>
          <a:ext cx="6865440" cy="5281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1724">
                  <a:extLst>
                    <a:ext uri="{9D8B030D-6E8A-4147-A177-3AD203B41FA5}">
                      <a16:colId xmlns:a16="http://schemas.microsoft.com/office/drawing/2014/main" val="1883997861"/>
                    </a:ext>
                  </a:extLst>
                </a:gridCol>
                <a:gridCol w="1298429">
                  <a:extLst>
                    <a:ext uri="{9D8B030D-6E8A-4147-A177-3AD203B41FA5}">
                      <a16:colId xmlns:a16="http://schemas.microsoft.com/office/drawing/2014/main" val="1102494308"/>
                    </a:ext>
                  </a:extLst>
                </a:gridCol>
                <a:gridCol w="1298429">
                  <a:extLst>
                    <a:ext uri="{9D8B030D-6E8A-4147-A177-3AD203B41FA5}">
                      <a16:colId xmlns:a16="http://schemas.microsoft.com/office/drawing/2014/main" val="3979071068"/>
                    </a:ext>
                  </a:extLst>
                </a:gridCol>
                <a:gridCol w="1298429">
                  <a:extLst>
                    <a:ext uri="{9D8B030D-6E8A-4147-A177-3AD203B41FA5}">
                      <a16:colId xmlns:a16="http://schemas.microsoft.com/office/drawing/2014/main" val="2092109082"/>
                    </a:ext>
                  </a:extLst>
                </a:gridCol>
                <a:gridCol w="1298429">
                  <a:extLst>
                    <a:ext uri="{9D8B030D-6E8A-4147-A177-3AD203B41FA5}">
                      <a16:colId xmlns:a16="http://schemas.microsoft.com/office/drawing/2014/main" val="1221889281"/>
                    </a:ext>
                  </a:extLst>
                </a:gridCol>
              </a:tblGrid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 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1" u="none" strike="noStrike" dirty="0">
                          <a:effectLst/>
                        </a:rPr>
                        <a:t>RP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2000" b="1" u="none" strike="noStrike" dirty="0">
                          <a:effectLst/>
                        </a:rPr>
                        <a:t>IC: 95%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2000" b="1" u="none" strike="noStrike" dirty="0">
                          <a:effectLst/>
                        </a:rPr>
                        <a:t>P-valor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8934400"/>
                  </a:ext>
                </a:extLst>
              </a:tr>
              <a:tr h="300057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effectLst/>
                        </a:rPr>
                        <a:t>Factor 1: Patrón</a:t>
                      </a:r>
                      <a:r>
                        <a:rPr lang="es-MX" sz="1600" b="1" u="none" strike="noStrike" baseline="0" dirty="0">
                          <a:effectLst/>
                        </a:rPr>
                        <a:t> </a:t>
                      </a:r>
                      <a:r>
                        <a:rPr lang="es-MX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proteico no cárnico  </a:t>
                      </a:r>
                      <a:r>
                        <a:rPr lang="es-MX" sz="1400" b="1" u="none" strike="noStrike" dirty="0">
                          <a:effectLst/>
                        </a:rPr>
                        <a:t>(Jugo de  fruta - Infusiones – Legumbres - huevo)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649774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Bajo (Ref.)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39395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Medio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0.88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1.14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0.969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0322672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Alto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0.84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1.13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0.734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338153"/>
                  </a:ext>
                </a:extLst>
              </a:tr>
              <a:tr h="300057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effectLst/>
                        </a:rPr>
                        <a:t>Factor 2: </a:t>
                      </a:r>
                      <a:r>
                        <a:rPr lang="es-MX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Patrón</a:t>
                      </a:r>
                      <a:r>
                        <a:rPr lang="es-MX" sz="16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tra</a:t>
                      </a:r>
                      <a:r>
                        <a:rPr lang="es-MX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dicional Colombiano </a:t>
                      </a: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(Grasas- aderezos -  Carnes -  Vegetales Amiláceos)</a:t>
                      </a:r>
                      <a:endParaRPr lang="es-MX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187079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>
                          <a:effectLst/>
                        </a:rPr>
                        <a:t>Bajo (Ref.)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998814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Medio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0.9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0.82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1.06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0.287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4336251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>
                          <a:effectLst/>
                        </a:rPr>
                        <a:t>Alto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0.84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1.1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0.594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0621645"/>
                  </a:ext>
                </a:extLst>
              </a:tr>
              <a:tr h="300057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effectLst/>
                        </a:rPr>
                        <a:t>Factor 3: Patrón</a:t>
                      </a:r>
                      <a:r>
                        <a:rPr lang="es-MX" sz="16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obesogénico  </a:t>
                      </a:r>
                      <a:r>
                        <a:rPr lang="es-MX" sz="1400" b="1" u="none" strike="noStrike" dirty="0">
                          <a:effectLst/>
                        </a:rPr>
                        <a:t>(bebidas azucaradas – Snack – Productos cárnicos)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319854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>
                          <a:effectLst/>
                        </a:rPr>
                        <a:t>Bajo (Ref.)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461943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>
                          <a:effectLst/>
                        </a:rPr>
                        <a:t>Medio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1.04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0.91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1.18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0.589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1249989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Alto</a:t>
                      </a:r>
                      <a:endParaRPr lang="es-MX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1.14</a:t>
                      </a:r>
                      <a:endParaRPr lang="es-MX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s-MX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1.31</a:t>
                      </a:r>
                      <a:endParaRPr lang="es-MX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0.065</a:t>
                      </a:r>
                      <a:endParaRPr lang="es-MX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8093661"/>
                  </a:ext>
                </a:extLst>
              </a:tr>
              <a:tr h="300057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effectLst/>
                        </a:rPr>
                        <a:t>Factor 4: Patrón Prudente  </a:t>
                      </a:r>
                      <a:r>
                        <a:rPr lang="es-MX" sz="1400" b="1" u="none" strike="noStrike" dirty="0">
                          <a:effectLst/>
                        </a:rPr>
                        <a:t>(Lácteos - Frutas Verduras)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81488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 dirty="0">
                          <a:effectLst/>
                        </a:rPr>
                        <a:t>Bajo (Ref.)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409582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u="none" strike="noStrike">
                          <a:effectLst/>
                        </a:rPr>
                        <a:t>Medio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0.87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 dirty="0">
                          <a:effectLst/>
                        </a:rPr>
                        <a:t>1.14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u="none" strike="noStrike">
                          <a:effectLst/>
                        </a:rPr>
                        <a:t>0.977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7711980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Alto</a:t>
                      </a:r>
                      <a:endParaRPr lang="es-MX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0.86</a:t>
                      </a:r>
                      <a:endParaRPr lang="es-MX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0.75</a:t>
                      </a:r>
                      <a:endParaRPr lang="es-MX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0.99</a:t>
                      </a:r>
                      <a:endParaRPr lang="es-MX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0.032</a:t>
                      </a:r>
                      <a:endParaRPr lang="es-MX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4814431"/>
                  </a:ext>
                </a:extLst>
              </a:tr>
            </a:tbl>
          </a:graphicData>
        </a:graphic>
      </p:graphicFrame>
      <p:sp>
        <p:nvSpPr>
          <p:cNvPr id="166" name="CuadroTexto 165">
            <a:extLst>
              <a:ext uri="{FF2B5EF4-FFF2-40B4-BE49-F238E27FC236}">
                <a16:creationId xmlns:a16="http://schemas.microsoft.com/office/drawing/2014/main" id="{BEF8B6B5-2368-4CA8-BC25-AB6E2422A83B}"/>
              </a:ext>
            </a:extLst>
          </p:cNvPr>
          <p:cNvSpPr txBox="1"/>
          <p:nvPr/>
        </p:nvSpPr>
        <p:spPr>
          <a:xfrm>
            <a:off x="11413452" y="30895809"/>
            <a:ext cx="68516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3. Estimaciones de riesgo de obesidad obtenidas de modelos MLR en terciles de patrones. 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EC0505FD-6581-4A2C-81B9-0A8BFAEA84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3288" y="21397269"/>
            <a:ext cx="5108769" cy="550267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27D6648-65FF-4170-97CC-3334A87D25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65887" y="27390427"/>
            <a:ext cx="4989554" cy="5476360"/>
          </a:xfrm>
          <a:prstGeom prst="rect">
            <a:avLst/>
          </a:prstGeom>
        </p:spPr>
      </p:pic>
      <p:sp>
        <p:nvSpPr>
          <p:cNvPr id="167" name="CuadroTexto 166">
            <a:extLst>
              <a:ext uri="{FF2B5EF4-FFF2-40B4-BE49-F238E27FC236}">
                <a16:creationId xmlns:a16="http://schemas.microsoft.com/office/drawing/2014/main" id="{87411D66-F5D1-4A3C-B019-7C1A1C96C578}"/>
              </a:ext>
            </a:extLst>
          </p:cNvPr>
          <p:cNvSpPr txBox="1"/>
          <p:nvPr/>
        </p:nvSpPr>
        <p:spPr>
          <a:xfrm>
            <a:off x="383559" y="37773510"/>
            <a:ext cx="23939284" cy="53963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kumimoji="0" lang="es-ES" altLang="es-E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Aportes del Proyecto – Resultados principales</a:t>
            </a:r>
            <a:endParaRPr kumimoji="0" lang="es-ES" altLang="es-E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_tradnl" sz="3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 nivel de adherencia de los cuatro patrones dietarios identificados fue </a:t>
            </a:r>
            <a:r>
              <a:rPr lang="es-ES_tradnl" sz="3200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georreferenciado</a:t>
            </a:r>
            <a:r>
              <a:rPr lang="es-ES_tradnl" sz="3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en 32 departamentos de Colombia. E</a:t>
            </a:r>
            <a:r>
              <a:rPr lang="es-ES_tradnl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 análisis multinivel encontró una asociación directa entre obesidad y la </a:t>
            </a:r>
            <a:r>
              <a:rPr lang="es-ES_tradnl" sz="3200" dirty="0">
                <a:latin typeface="Arial" panose="020B0604020202020204" pitchFamily="34" charset="0"/>
                <a:cs typeface="Arial" panose="020B0604020202020204" pitchFamily="34" charset="0"/>
              </a:rPr>
              <a:t>adherencia al patrón obesogénico, rico en snacks, bebidas azucaradas y productos cárnicos (RP:1.16 IC95%: 1.01-1.34), y un efecto protector del patrón prudente, ricos en lácteos, verduras y frutas (RP: 0.86; IC95%: 0.75-0.99).</a:t>
            </a:r>
          </a:p>
          <a:p>
            <a:pPr algn="just" defTabSz="812719" fontAlgn="base">
              <a:spcBef>
                <a:spcPct val="0"/>
              </a:spcBef>
              <a:spcAft>
                <a:spcPct val="0"/>
              </a:spcAft>
            </a:pPr>
            <a:r>
              <a:rPr lang="es-ES_tradnl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Referencias</a:t>
            </a:r>
          </a:p>
          <a:p>
            <a:pPr algn="just" defTabSz="812719" fontAlgn="base">
              <a:spcBef>
                <a:spcPct val="0"/>
              </a:spcBef>
              <a:spcAft>
                <a:spcPct val="0"/>
              </a:spcAft>
            </a:pPr>
            <a:r>
              <a:rPr lang="es-CO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Kaufman</a:t>
            </a:r>
            <a:r>
              <a:rPr lang="es-CO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J, </a:t>
            </a:r>
            <a:r>
              <a:rPr lang="es-CO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Mezones</a:t>
            </a:r>
            <a:r>
              <a:rPr lang="es-CO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E. Epidemiología social para América Latina: allá de la reflexión sobre las inequidades en salud.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 Peru Med Exp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Salud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Pública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2014.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12719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Victora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CG,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Huttly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SR, Fuchs SC,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Olinto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MT. The role of conceptual frameworks in epidemiological analysis: hierarchical approach. </a:t>
            </a:r>
            <a:r>
              <a:rPr lang="es-CO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s-CO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 </a:t>
            </a:r>
            <a:r>
              <a:rPr lang="es-CO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Epidemiol</a:t>
            </a:r>
            <a:r>
              <a:rPr lang="es-CO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1997;26(1):224–227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12719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Fielding 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Goldtein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H. Cross-classified and Multiple Membership structures in multilevel models. Research Report; 2006.</a:t>
            </a:r>
            <a:endParaRPr lang="es-A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Tabla 26">
            <a:extLst>
              <a:ext uri="{FF2B5EF4-FFF2-40B4-BE49-F238E27FC236}">
                <a16:creationId xmlns:a16="http://schemas.microsoft.com/office/drawing/2014/main" id="{FE542B2C-9151-46E9-A4FA-BD111FE72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423633"/>
              </p:ext>
            </p:extLst>
          </p:nvPr>
        </p:nvGraphicFramePr>
        <p:xfrm>
          <a:off x="11474245" y="21594845"/>
          <a:ext cx="6730102" cy="29926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97835">
                  <a:extLst>
                    <a:ext uri="{9D8B030D-6E8A-4147-A177-3AD203B41FA5}">
                      <a16:colId xmlns:a16="http://schemas.microsoft.com/office/drawing/2014/main" val="2662571767"/>
                    </a:ext>
                  </a:extLst>
                </a:gridCol>
                <a:gridCol w="1344300">
                  <a:extLst>
                    <a:ext uri="{9D8B030D-6E8A-4147-A177-3AD203B41FA5}">
                      <a16:colId xmlns:a16="http://schemas.microsoft.com/office/drawing/2014/main" val="2977404780"/>
                    </a:ext>
                  </a:extLst>
                </a:gridCol>
                <a:gridCol w="1588718">
                  <a:extLst>
                    <a:ext uri="{9D8B030D-6E8A-4147-A177-3AD203B41FA5}">
                      <a16:colId xmlns:a16="http://schemas.microsoft.com/office/drawing/2014/main" val="421284034"/>
                    </a:ext>
                  </a:extLst>
                </a:gridCol>
                <a:gridCol w="1337936">
                  <a:extLst>
                    <a:ext uri="{9D8B030D-6E8A-4147-A177-3AD203B41FA5}">
                      <a16:colId xmlns:a16="http://schemas.microsoft.com/office/drawing/2014/main" val="2947709552"/>
                    </a:ext>
                  </a:extLst>
                </a:gridCol>
                <a:gridCol w="861313">
                  <a:extLst>
                    <a:ext uri="{9D8B030D-6E8A-4147-A177-3AD203B41FA5}">
                      <a16:colId xmlns:a16="http://schemas.microsoft.com/office/drawing/2014/main" val="4070882376"/>
                    </a:ext>
                  </a:extLst>
                </a:gridCol>
              </a:tblGrid>
              <a:tr h="2963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Mujeres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P-valor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6448261"/>
                  </a:ext>
                </a:extLst>
              </a:tr>
              <a:tr h="31111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257746"/>
                  </a:ext>
                </a:extLst>
              </a:tr>
              <a:tr h="2963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Nutricional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81715"/>
                  </a:ext>
                </a:extLst>
              </a:tr>
              <a:tr h="2963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Obesidad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 (12.79)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1216 (22.85)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1790 (18.13)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MX" sz="16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276922"/>
                  </a:ext>
                </a:extLst>
              </a:tr>
              <a:tr h="2963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Obesidad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3615 (87.21)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3554 (77.15)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7169 (81.87)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77300"/>
                  </a:ext>
                </a:extLst>
              </a:tr>
              <a:tr h="2963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4189 (46.95)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4770 (53.05)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8959 (100)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0226078"/>
                  </a:ext>
                </a:extLst>
              </a:tr>
              <a:tr h="29630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Rango Etario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4710608"/>
                  </a:ext>
                </a:extLst>
              </a:tr>
              <a:tr h="2963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18 - 29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1406 (37.04)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1278 (25.89)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2684 (31.12)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1027041"/>
                  </a:ext>
                </a:extLst>
              </a:tr>
              <a:tr h="29630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30 - 49 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1803 (41.83)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2083 (43.84)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3886 (42.9)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490746"/>
                  </a:ext>
                </a:extLst>
              </a:tr>
              <a:tr h="311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50 - 64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 (21.13)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1409 (30.27)</a:t>
                      </a:r>
                      <a:endParaRPr lang="es-MX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2389 (25.98)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60438"/>
                  </a:ext>
                </a:extLst>
              </a:tr>
            </a:tbl>
          </a:graphicData>
        </a:graphic>
      </p:graphicFrame>
      <p:sp>
        <p:nvSpPr>
          <p:cNvPr id="169" name="CuadroTexto 168">
            <a:extLst>
              <a:ext uri="{FF2B5EF4-FFF2-40B4-BE49-F238E27FC236}">
                <a16:creationId xmlns:a16="http://schemas.microsoft.com/office/drawing/2014/main" id="{3B7D1137-CBB8-423F-8FFD-3B4D43557340}"/>
              </a:ext>
            </a:extLst>
          </p:cNvPr>
          <p:cNvSpPr txBox="1"/>
          <p:nvPr/>
        </p:nvSpPr>
        <p:spPr>
          <a:xfrm>
            <a:off x="11336739" y="20994975"/>
            <a:ext cx="68516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Tabla 1. Características Socio-demográficas. ENSIN 2015. Colombia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0D4954E0-B5F8-4C59-AF51-EEE57A049A73}"/>
              </a:ext>
            </a:extLst>
          </p:cNvPr>
          <p:cNvPicPr/>
          <p:nvPr/>
        </p:nvPicPr>
        <p:blipFill rotWithShape="1">
          <a:blip r:embed="rId7"/>
          <a:srcRect l="19290" t="13881" r="18862" b="6486"/>
          <a:stretch/>
        </p:blipFill>
        <p:spPr bwMode="auto">
          <a:xfrm>
            <a:off x="18911567" y="33613312"/>
            <a:ext cx="5530489" cy="36825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CuadroTexto 171">
                <a:extLst>
                  <a:ext uri="{FF2B5EF4-FFF2-40B4-BE49-F238E27FC236}">
                    <a16:creationId xmlns:a16="http://schemas.microsoft.com/office/drawing/2014/main" id="{97959FB7-0DED-4C2E-89E8-D2F85A48104F}"/>
                  </a:ext>
                </a:extLst>
              </p:cNvPr>
              <p:cNvSpPr txBox="1"/>
              <p:nvPr/>
            </p:nvSpPr>
            <p:spPr>
              <a:xfrm>
                <a:off x="11437162" y="16137299"/>
                <a:ext cx="13329818" cy="2938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2800" i="1" smtClean="0">
                          <a:latin typeface="Cambria Math" panose="02040503050406030204" pitchFamily="18" charset="0"/>
                        </a:rPr>
                        <m:t>𝐿𝑜𝑔𝑖𝑡</m:t>
                      </m:r>
                      <m:d>
                        <m:dPr>
                          <m:ctrlPr>
                            <a:rPr lang="es-MX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MX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MX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MX" sz="28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s-ES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MX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MX" sz="28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MX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MX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r>
                        <a:rPr lang="es-AR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 </m:t>
                      </m:r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𝑗</m:t>
                          </m:r>
                        </m:sub>
                      </m:sSub>
                      <m:r>
                        <a:rPr lang="es-AR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s-AR" sz="2800" i="1" baseline="-25000">
                          <a:latin typeface="Cambria Math" panose="02040503050406030204" pitchFamily="18" charset="0"/>
                        </a:rPr>
                        <m:t>…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>
                        <m:sSubPr>
                          <m:ctrlPr>
                            <a:rPr lang="es-ES" sz="2800" i="1" baseline="-250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−1)</m:t>
                          </m:r>
                          <m:r>
                            <a:rPr lang="es-AR" sz="2800" i="1" baseline="-2500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s-AR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sz="28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s-AR" sz="2800" i="1" baseline="-2500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m:rPr>
                          <m:nor/>
                        </m:rPr>
                        <a:rPr lang="es-AR" sz="2800" smtClean="0"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s-ES" sz="2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s-MX" sz="2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AR" sz="2800" i="1">
                          <a:latin typeface="Cambria Math" panose="02040503050406030204" pitchFamily="18" charset="0"/>
                        </a:rPr>
                        <m:t>𝑑𝑜𝑛𝑑𝑒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s-AR" sz="28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s-AR" sz="2800" i="1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𝑖𝑛𝑡𝑒𝑟𝑐𝑒𝑝𝑡𝑜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𝑎𝑙𝑒𝑎𝑡𝑜𝑟𝑖𝑜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𝑛𝑖𝑣𝑒𝑙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𝑝𝑟𝑜𝑣𝑖𝑛𝑐𝑖𝑎𝑠</m:t>
                      </m:r>
                      <m:r>
                        <a:rPr lang="es-AR" sz="2800" i="1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s-E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s-AR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s-AR" sz="2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s-AR" sz="28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𝑒𝑟𝑟𝑜𝑟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𝑑𝑒𝑙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𝑠𝑖𝑚𝑜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𝑠𝑢𝑗𝑒𝑡𝑜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𝑑𝑒𝑙𝑎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𝑠𝑖𝑚𝑎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800" i="1">
                        <a:latin typeface="Cambria Math" panose="02040503050406030204" pitchFamily="18" charset="0"/>
                      </a:rPr>
                      <m:t>𝑝𝑟𝑜𝑣𝑖𝑛𝑐𝑖𝑎</m:t>
                    </m:r>
                  </m:oMath>
                </a14:m>
                <a:endParaRPr lang="es-AR" sz="2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2" name="CuadroTexto 17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7959FB7-0DED-4C2E-89E8-D2F85A481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7162" y="16137299"/>
                <a:ext cx="13329818" cy="29384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3" name="CuadroTexto 172">
            <a:extLst>
              <a:ext uri="{FF2B5EF4-FFF2-40B4-BE49-F238E27FC236}">
                <a16:creationId xmlns:a16="http://schemas.microsoft.com/office/drawing/2014/main" id="{657775D2-9E5B-481A-9B76-77827BDA7B8D}"/>
              </a:ext>
            </a:extLst>
          </p:cNvPr>
          <p:cNvSpPr txBox="1"/>
          <p:nvPr/>
        </p:nvSpPr>
        <p:spPr>
          <a:xfrm>
            <a:off x="11365470" y="36845146"/>
            <a:ext cx="66298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"/>
            <a:r>
              <a:rPr lang="es-MX" sz="1200" u="none" strike="noStrike" dirty="0">
                <a:effectLst/>
              </a:rPr>
              <a:t>* Modelo ajustado por Edad, Sexo, Etnia, Nivel económico, Educación, Estado civil y Actividad física </a:t>
            </a:r>
            <a:endParaRPr lang="es-MX" sz="1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D5723D79-47A1-4F68-9EEB-114467BA9CA7}"/>
              </a:ext>
            </a:extLst>
          </p:cNvPr>
          <p:cNvSpPr txBox="1"/>
          <p:nvPr/>
        </p:nvSpPr>
        <p:spPr>
          <a:xfrm>
            <a:off x="18757678" y="26869406"/>
            <a:ext cx="60491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Fig.3  Adherencia a patrón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prudente (</a:t>
            </a:r>
            <a:r>
              <a:rPr lang="es-MX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frutas, verduras y lácteos )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1EAEDDC-0AB0-4471-A289-225D6D7ED9E6}"/>
              </a:ext>
            </a:extLst>
          </p:cNvPr>
          <p:cNvSpPr txBox="1"/>
          <p:nvPr/>
        </p:nvSpPr>
        <p:spPr>
          <a:xfrm>
            <a:off x="18837207" y="20879373"/>
            <a:ext cx="61514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Fig.2 Adherencia a patrón obesogénico (snack, bebidas azucaradas y productos cárnicos)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9AE27FA-327A-4366-9E1E-F4E79FBE3C21}"/>
              </a:ext>
            </a:extLst>
          </p:cNvPr>
          <p:cNvSpPr txBox="1"/>
          <p:nvPr/>
        </p:nvSpPr>
        <p:spPr>
          <a:xfrm>
            <a:off x="18558172" y="33044098"/>
            <a:ext cx="60491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Fig.4  Predicción de probabilidad de obesidad según sexo y edad. 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CuadroTexto 176">
            <a:extLst>
              <a:ext uri="{FF2B5EF4-FFF2-40B4-BE49-F238E27FC236}">
                <a16:creationId xmlns:a16="http://schemas.microsoft.com/office/drawing/2014/main" id="{2B482FBF-0896-40F8-A7F1-4C7DEFF08825}"/>
              </a:ext>
            </a:extLst>
          </p:cNvPr>
          <p:cNvSpPr txBox="1"/>
          <p:nvPr/>
        </p:nvSpPr>
        <p:spPr>
          <a:xfrm>
            <a:off x="20817622" y="8238174"/>
            <a:ext cx="33397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María del Pilar Diaz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2573</TotalTime>
  <Words>1067</Words>
  <Application>Microsoft Office PowerPoint</Application>
  <PresentationFormat>Personalizado</PresentationFormat>
  <Paragraphs>217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Franklin Gothic Medium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Mariel</dc:creator>
  <cp:lastModifiedBy>Fabian Muñoz</cp:lastModifiedBy>
  <cp:revision>54</cp:revision>
  <dcterms:created xsi:type="dcterms:W3CDTF">2020-08-25T23:42:52Z</dcterms:created>
  <dcterms:modified xsi:type="dcterms:W3CDTF">2020-09-08T22:11:01Z</dcterms:modified>
</cp:coreProperties>
</file>