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6010"/>
    <a:srgbClr val="CA300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8" d="100"/>
          <a:sy n="38" d="100"/>
        </p:scale>
        <p:origin x="444" y="-6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041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51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404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48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025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93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74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653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2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296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79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AFAA8-8062-412A-9A15-8471AACB9F16}" type="datetimeFigureOut">
              <a:rPr lang="es-ES" smtClean="0"/>
              <a:t>14/09/2020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16B64-6767-4EC1-B939-7AE75E3FF4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60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FEE5255-88CB-4601-896B-680878F502F3}"/>
              </a:ext>
            </a:extLst>
          </p:cNvPr>
          <p:cNvSpPr/>
          <p:nvPr/>
        </p:nvSpPr>
        <p:spPr>
          <a:xfrm>
            <a:off x="941387" y="1006268"/>
            <a:ext cx="23453160" cy="6008914"/>
          </a:xfrm>
          <a:prstGeom prst="rect">
            <a:avLst/>
          </a:prstGeom>
          <a:solidFill>
            <a:srgbClr val="B060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AR" sz="4000" b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Entre lo conclusivo y lo iniciático: la (re)escritura de trabajos finales de grado en las carreras de Comunicación Social y Letras Modernas de la Universidad Nacional de Córdoba</a:t>
            </a:r>
          </a:p>
          <a:p>
            <a:pPr algn="r">
              <a:lnSpc>
                <a:spcPct val="150000"/>
              </a:lnSpc>
              <a:spcAft>
                <a:spcPts val="600"/>
              </a:spcAft>
            </a:pPr>
            <a:endParaRPr lang="es-AR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600"/>
              </a:spcAft>
            </a:pPr>
            <a:r>
              <a:rPr lang="es-AR" sz="3200" b="1" dirty="0">
                <a:solidFill>
                  <a:schemeClr val="bg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Becario doctoral. Esp. Mauro Orellana. FCC. UNC</a:t>
            </a:r>
          </a:p>
          <a:p>
            <a:pPr algn="r">
              <a:lnSpc>
                <a:spcPct val="150000"/>
              </a:lnSpc>
              <a:spcAft>
                <a:spcPts val="600"/>
              </a:spcAft>
            </a:pPr>
            <a:r>
              <a:rPr lang="es-AR" sz="3200" b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Director. Dr. Federico Navarro. Universidad de O’Higgins</a:t>
            </a:r>
          </a:p>
          <a:p>
            <a:pPr algn="r">
              <a:lnSpc>
                <a:spcPct val="150000"/>
              </a:lnSpc>
              <a:spcAft>
                <a:spcPts val="600"/>
              </a:spcAft>
            </a:pPr>
            <a:r>
              <a:rPr lang="es-AR" sz="3200" b="1" dirty="0">
                <a:solidFill>
                  <a:schemeClr val="bg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Codirectora. Dra. Vanina </a:t>
            </a:r>
            <a:r>
              <a:rPr lang="es-AR" sz="3200" b="1" dirty="0" err="1">
                <a:solidFill>
                  <a:schemeClr val="bg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Papalini</a:t>
            </a:r>
            <a:r>
              <a:rPr lang="es-AR" sz="3200" b="1" dirty="0">
                <a:solidFill>
                  <a:schemeClr val="bg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CONICET, FCC, UNC</a:t>
            </a:r>
            <a:endParaRPr lang="es-ES" sz="3200" dirty="0">
              <a:solidFill>
                <a:schemeClr val="bg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DA90820-E550-4C47-844C-CA14143B0B97}"/>
              </a:ext>
            </a:extLst>
          </p:cNvPr>
          <p:cNvSpPr/>
          <p:nvPr/>
        </p:nvSpPr>
        <p:spPr>
          <a:xfrm>
            <a:off x="941387" y="8144693"/>
            <a:ext cx="10717213" cy="102330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A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Introducción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AR" sz="40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Uno de los problemas con la obtención del título de grado es la dilación entre la finalización del cursado y la entrega del trabajo final. Intervienen muchos factores (económicos, sociales, laborales, familiares, etc.), entre los cuales el dominio del género tesina constituye, en general, un obstáculo.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AR" sz="4000" dirty="0">
                <a:solidFill>
                  <a:schemeClr val="bg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tesina (o trabajo final) constituye un nuevo género de escritura para los y las estudiante. D</a:t>
            </a:r>
            <a:r>
              <a:rPr lang="es-AR" sz="40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rial" panose="020B0604020202020204" pitchFamily="34" charset="0"/>
              </a:rPr>
              <a:t>eben dar cuenta de un “saber hacer” que en general no fue objeto de enseñanza. Asumen un posicionamiento enunciativo distinto de lector a autor, es otras palabras, la construcción de ellos y ellas como productores/as de conocimientos.</a:t>
            </a:r>
            <a:endParaRPr lang="es-ES" sz="4000" dirty="0">
              <a:solidFill>
                <a:schemeClr val="bg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8003FC5-ED77-45DF-A9C7-7453C185CAB9}"/>
              </a:ext>
            </a:extLst>
          </p:cNvPr>
          <p:cNvSpPr/>
          <p:nvPr/>
        </p:nvSpPr>
        <p:spPr>
          <a:xfrm>
            <a:off x="12798766" y="17388942"/>
            <a:ext cx="11658600" cy="886396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AR" sz="4000" b="1" dirty="0">
                <a:solidFill>
                  <a:schemeClr val="accent2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Preguntas iniciales de la investigación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AR" sz="4000" dirty="0">
                <a:solidFill>
                  <a:schemeClr val="bg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la investigación</a:t>
            </a:r>
            <a:r>
              <a:rPr lang="es-AR" sz="40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procuramos indagar el proceso de escritura que realizan los y las estudiantes de la carrera de Comunicación Social y Letras Modernas durante la realización de la tesina. Para ello realizamos sucesivas entrevistas para identificar qué estrategias despliegan en las distintas etapas de la escritura. A su vez, el estudio se articula con el análisis de los distintos borradores producidos por los y las estudiantes con el objetivo de analizar de qué forma, en las reformulaciones realizadas, logran cumplir con las convenciones genéricas solicitadas</a:t>
            </a:r>
            <a:endParaRPr lang="es-ES" sz="4000" b="1" dirty="0">
              <a:solidFill>
                <a:schemeClr val="accent2">
                  <a:lumMod val="75000"/>
                </a:schemeClr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475647E-3671-4158-B203-33933214EF00}"/>
              </a:ext>
            </a:extLst>
          </p:cNvPr>
          <p:cNvSpPr/>
          <p:nvPr/>
        </p:nvSpPr>
        <p:spPr>
          <a:xfrm>
            <a:off x="3690257" y="28738286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A0DDDD1-5196-4140-85CF-EC39CBF45F3D}"/>
              </a:ext>
            </a:extLst>
          </p:cNvPr>
          <p:cNvSpPr/>
          <p:nvPr/>
        </p:nvSpPr>
        <p:spPr>
          <a:xfrm>
            <a:off x="934248" y="21600319"/>
            <a:ext cx="10717213" cy="1108966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0">
            <a:solidFill>
              <a:schemeClr val="accent2">
                <a:lumMod val="75000"/>
                <a:alpha val="99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kern="1200" dirty="0">
                <a:solidFill>
                  <a:srgbClr val="C55A1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Objetivos de la investigación </a:t>
            </a:r>
            <a:endParaRPr lang="es-E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" sz="4000" b="1" kern="1200" dirty="0">
                <a:solidFill>
                  <a:srgbClr val="C55A1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Objetivos generales</a:t>
            </a:r>
            <a:endParaRPr lang="es-E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sz="4000" kern="1200" dirty="0">
                <a:solidFill>
                  <a:srgbClr val="FFFFFF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Conocer las dificultades asociadas a la escritura del trabajo final/tesina de licenciaturas en ciencias sociales y humanas. </a:t>
            </a:r>
            <a:endParaRPr lang="es-E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sz="4000" b="1" kern="1200" dirty="0">
                <a:solidFill>
                  <a:srgbClr val="C55A1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Objetivos específicos</a:t>
            </a:r>
            <a:endParaRPr lang="es-E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sz="4000" kern="1200" dirty="0">
                <a:solidFill>
                  <a:srgbClr val="FFFFFF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Analizar</a:t>
            </a:r>
            <a:r>
              <a:rPr lang="es-AR" sz="4000" kern="1200" dirty="0">
                <a:solidFill>
                  <a:srgbClr val="FFFFFF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las operaciones de reformulación desarrolladas por los estudiantes en los distintos borradores de su trabajo final. </a:t>
            </a:r>
            <a:endParaRPr lang="es-E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AR" sz="4000" kern="1200" dirty="0">
                <a:solidFill>
                  <a:srgbClr val="FFFFFF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Comprender las dificultades que se presentan en relación con las trayectorias de escritura académica durante la formación de grado.</a:t>
            </a:r>
            <a:endParaRPr lang="es-E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AR" sz="4000" kern="1200" dirty="0">
                <a:solidFill>
                  <a:srgbClr val="FFFFFF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Analizar los comentarios escritos realizados por los profesores a los borradores de los estudiantes e identificar su función. </a:t>
            </a:r>
            <a:endParaRPr lang="es-E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AR" sz="4000" kern="1200" dirty="0">
                <a:solidFill>
                  <a:srgbClr val="FFFFFF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Comparar las variaciones existentes al respecto en los dos casos analizados.</a:t>
            </a:r>
            <a:endParaRPr lang="es-E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D609A78-0FAB-4270-AB49-CA337ABF46F2}"/>
              </a:ext>
            </a:extLst>
          </p:cNvPr>
          <p:cNvSpPr/>
          <p:nvPr/>
        </p:nvSpPr>
        <p:spPr>
          <a:xfrm>
            <a:off x="12627489" y="32148380"/>
            <a:ext cx="11407662" cy="5943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AR" sz="4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ctr"/>
            <a:r>
              <a:rPr lang="es-AR" sz="4000" b="1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Metodología</a:t>
            </a:r>
          </a:p>
          <a:p>
            <a:pPr algn="just"/>
            <a:r>
              <a:rPr lang="es-AR" sz="4000" dirty="0">
                <a:solidFill>
                  <a:schemeClr val="bg1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S</a:t>
            </a:r>
            <a:r>
              <a:rPr lang="es-AR" sz="40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rial" panose="020B0604020202020204" pitchFamily="34" charset="0"/>
              </a:rPr>
              <a:t>e utilizan herramientas etnográficas para la indagación de las prácticas de escritura realizadas por estudiantes en proceso de realización del trabajo final y se seleccionan categorías del análisis del discurso con el propósito de abordar los borradores que confecciona cada tesista. </a:t>
            </a:r>
            <a:r>
              <a:rPr lang="es-AR" sz="4000" dirty="0">
                <a:solidFill>
                  <a:schemeClr val="bg1"/>
                </a:solidFill>
                <a:latin typeface="Garamond" panose="020204040303010108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s-AR" sz="40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 establece una articulación interdisciplinaria para comprender la complejidad del objeto de nuestra investigación. </a:t>
            </a:r>
            <a:endParaRPr lang="es-ES" sz="4000" dirty="0">
              <a:solidFill>
                <a:schemeClr val="bg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s-ES" sz="4000" dirty="0">
              <a:solidFill>
                <a:schemeClr val="bg1"/>
              </a:solidFill>
            </a:endParaRPr>
          </a:p>
        </p:txBody>
      </p:sp>
      <p:pic>
        <p:nvPicPr>
          <p:cNvPr id="19" name="Marcador de contenido 4">
            <a:extLst>
              <a:ext uri="{FF2B5EF4-FFF2-40B4-BE49-F238E27FC236}">
                <a16:creationId xmlns:a16="http://schemas.microsoft.com/office/drawing/2014/main" id="{9C5E6E85-1535-4A71-9741-7865A363C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97544" y="8144692"/>
            <a:ext cx="11261044" cy="7276714"/>
          </a:xfrm>
          <a:prstGeom prst="rect">
            <a:avLst/>
          </a:prstGeom>
          <a:ln w="127000">
            <a:solidFill>
              <a:schemeClr val="accent2">
                <a:lumMod val="75000"/>
              </a:schemeClr>
            </a:solidFill>
          </a:ln>
        </p:spPr>
      </p:pic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C2CF734D-44C5-45E6-8D99-AE0737AB63EF}"/>
              </a:ext>
            </a:extLst>
          </p:cNvPr>
          <p:cNvCxnSpPr>
            <a:cxnSpLocks/>
          </p:cNvCxnSpPr>
          <p:nvPr/>
        </p:nvCxnSpPr>
        <p:spPr>
          <a:xfrm>
            <a:off x="6454865" y="18996371"/>
            <a:ext cx="5774806" cy="1658302"/>
          </a:xfrm>
          <a:prstGeom prst="straightConnector1">
            <a:avLst/>
          </a:prstGeom>
          <a:ln w="1270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9B9D55D4-B1E3-430B-A85A-65958C9A776C}"/>
              </a:ext>
            </a:extLst>
          </p:cNvPr>
          <p:cNvCxnSpPr>
            <a:cxnSpLocks/>
          </p:cNvCxnSpPr>
          <p:nvPr/>
        </p:nvCxnSpPr>
        <p:spPr>
          <a:xfrm flipH="1">
            <a:off x="11940132" y="26747033"/>
            <a:ext cx="6687934" cy="2453609"/>
          </a:xfrm>
          <a:prstGeom prst="straightConnector1">
            <a:avLst/>
          </a:prstGeom>
          <a:ln w="12382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B9F60A83-3315-4280-9742-87E1D141244D}"/>
              </a:ext>
            </a:extLst>
          </p:cNvPr>
          <p:cNvCxnSpPr>
            <a:cxnSpLocks/>
          </p:cNvCxnSpPr>
          <p:nvPr/>
        </p:nvCxnSpPr>
        <p:spPr>
          <a:xfrm>
            <a:off x="6898351" y="33184115"/>
            <a:ext cx="5358607" cy="2383949"/>
          </a:xfrm>
          <a:prstGeom prst="straightConnector1">
            <a:avLst/>
          </a:prstGeom>
          <a:ln w="1270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Imagen 43">
            <a:extLst>
              <a:ext uri="{FF2B5EF4-FFF2-40B4-BE49-F238E27FC236}">
                <a16:creationId xmlns:a16="http://schemas.microsoft.com/office/drawing/2014/main" id="{0F905884-ECC0-46DA-9F6B-44639928A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24" y="36636533"/>
            <a:ext cx="10428123" cy="4867275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D692750B-1842-42B4-9B9D-BDCB85B3DE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24" y="36588407"/>
            <a:ext cx="10428123" cy="5473993"/>
          </a:xfrm>
          <a:prstGeom prst="rect">
            <a:avLst/>
          </a:prstGeom>
          <a:ln w="12700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48737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</TotalTime>
  <Words>438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Garamond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mauro.v.orellana@gmail.com</dc:creator>
  <cp:lastModifiedBy>mauro.v.orellana@gmail.com</cp:lastModifiedBy>
  <cp:revision>17</cp:revision>
  <dcterms:created xsi:type="dcterms:W3CDTF">2020-09-12T14:20:26Z</dcterms:created>
  <dcterms:modified xsi:type="dcterms:W3CDTF">2020-09-14T03:52:31Z</dcterms:modified>
</cp:coreProperties>
</file>