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43200638"/>
  <p:notesSz cx="6858000" cy="9144000"/>
  <p:defaultTextStyle>
    <a:defPPr>
      <a:defRPr lang="es-ES"/>
    </a:defPPr>
    <a:lvl1pPr marL="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1pPr>
    <a:lvl2pPr marL="1641577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2pPr>
    <a:lvl3pPr marL="328315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3pPr>
    <a:lvl4pPr marL="492473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4pPr>
    <a:lvl5pPr marL="656630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5pPr>
    <a:lvl6pPr marL="820788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6pPr>
    <a:lvl7pPr marL="984946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7pPr>
    <a:lvl8pPr marL="1149103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8pPr>
    <a:lvl9pPr marL="1313261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771" autoAdjust="0"/>
  </p:normalViewPr>
  <p:slideViewPr>
    <p:cSldViewPr snapToGrid="0">
      <p:cViewPr>
        <p:scale>
          <a:sx n="50" d="100"/>
          <a:sy n="50" d="100"/>
        </p:scale>
        <p:origin x="-78" y="6570"/>
      </p:cViewPr>
      <p:guideLst>
        <p:guide orient="horz" pos="13606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AR" sz="1400" dirty="0" smtClean="0"/>
              <a:t>PLACA BACTERIANA A LO</a:t>
            </a:r>
            <a:r>
              <a:rPr lang="es-AR" sz="1400" baseline="0" dirty="0" smtClean="0"/>
              <a:t> LARGO DEL   TRATAMIENTO</a:t>
            </a:r>
            <a:endParaRPr lang="es-AR" sz="1400" dirty="0"/>
          </a:p>
        </c:rich>
      </c:tx>
      <c:layout>
        <c:manualLayout>
          <c:xMode val="edge"/>
          <c:yMode val="edge"/>
          <c:x val="0.2089982204706299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Hoja2!$A$32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Hoja2!$B$31:$E$31</c:f>
              <c:strCache>
                <c:ptCount val="4"/>
                <c:pt idx="0">
                  <c:v>I</c:v>
                </c:pt>
                <c:pt idx="1">
                  <c:v>Pot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Hoja2!$B$32:$E$32</c:f>
              <c:numCache>
                <c:formatCode>General</c:formatCode>
                <c:ptCount val="4"/>
                <c:pt idx="0">
                  <c:v>94</c:v>
                </c:pt>
                <c:pt idx="1">
                  <c:v>44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153472"/>
        <c:axId val="44536192"/>
      </c:barChart>
      <c:catAx>
        <c:axId val="44153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4536192"/>
        <c:crosses val="autoZero"/>
        <c:auto val="1"/>
        <c:lblAlgn val="ctr"/>
        <c:lblOffset val="100"/>
        <c:noMultiLvlLbl val="0"/>
      </c:catAx>
      <c:valAx>
        <c:axId val="4453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53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2032152372933344E-3"/>
          <c:y val="0.10456989323701836"/>
          <c:w val="6.7333892725369701E-2"/>
          <c:h val="8.1575855141076611E-2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HEMORRAGIA</a:t>
            </a:r>
            <a:r>
              <a:rPr lang="en-US" sz="1400" baseline="0" dirty="0" smtClean="0"/>
              <a:t> A LO LARGO DEL TRATAMIENTO</a:t>
            </a:r>
            <a:endParaRPr lang="en-US" sz="1400" dirty="0"/>
          </a:p>
        </c:rich>
      </c:tx>
      <c:layout>
        <c:manualLayout>
          <c:xMode val="edge"/>
          <c:yMode val="edge"/>
          <c:x val="0.12341666666666666"/>
          <c:y val="4.6296296296296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84726540294339E-2"/>
          <c:y val="0.3586823784482896"/>
          <c:w val="0.91829778672973583"/>
          <c:h val="0.52650479018319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Hoja2!$A$32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Hoja2!$B$31:$E$31</c:f>
              <c:strCache>
                <c:ptCount val="4"/>
                <c:pt idx="0">
                  <c:v>I</c:v>
                </c:pt>
                <c:pt idx="1">
                  <c:v>Pot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Hoja2!$B$32:$E$32</c:f>
              <c:numCache>
                <c:formatCode>General</c:formatCode>
                <c:ptCount val="4"/>
                <c:pt idx="0">
                  <c:v>96</c:v>
                </c:pt>
                <c:pt idx="1">
                  <c:v>42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092352"/>
        <c:axId val="54579200"/>
      </c:barChart>
      <c:catAx>
        <c:axId val="57092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54579200"/>
        <c:crosses val="autoZero"/>
        <c:auto val="1"/>
        <c:lblAlgn val="ctr"/>
        <c:lblOffset val="100"/>
        <c:noMultiLvlLbl val="0"/>
      </c:catAx>
      <c:valAx>
        <c:axId val="5457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7092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90145718576075E-2"/>
          <c:y val="0.14964256108295662"/>
          <c:w val="6.1903740086226976E-2"/>
          <c:h val="8.1776170169126514E-2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SUPURACIÓN</a:t>
            </a:r>
            <a:r>
              <a:rPr lang="en-US" sz="1400" baseline="0" dirty="0" smtClean="0"/>
              <a:t> A LO LARGO DEL TRATAMIENTO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648004875427141E-2"/>
          <c:y val="0.33557072032662588"/>
          <c:w val="0.93741734789324482"/>
          <c:h val="0.48054422524481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Hoja2!$A$32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Hoja2!$B$31:$E$31</c:f>
              <c:strCache>
                <c:ptCount val="4"/>
                <c:pt idx="0">
                  <c:v>I</c:v>
                </c:pt>
                <c:pt idx="1">
                  <c:v>Pot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Hoja2!$B$32:$E$32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193984"/>
        <c:axId val="57195520"/>
      </c:barChart>
      <c:catAx>
        <c:axId val="57193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57195520"/>
        <c:crosses val="autoZero"/>
        <c:auto val="1"/>
        <c:lblAlgn val="ctr"/>
        <c:lblOffset val="100"/>
        <c:noMultiLvlLbl val="0"/>
      </c:catAx>
      <c:valAx>
        <c:axId val="5719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7193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9908468024625616E-2"/>
          <c:y val="0.11635334169219295"/>
          <c:w val="6.6172963540449534E-2"/>
          <c:h val="9.112201818845525E-2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9222612482013"/>
          <c:y val="0.10525360963054013"/>
          <c:w val="0.84245345553597473"/>
          <c:h val="0.800003213001213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Hoja4!$H$76:$H$79</c:f>
              <c:strCache>
                <c:ptCount val="4"/>
                <c:pt idx="0">
                  <c:v>I</c:v>
                </c:pt>
                <c:pt idx="1">
                  <c:v>PI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Hoja4!$I$76:$I$79</c:f>
              <c:numCache>
                <c:formatCode>General</c:formatCode>
                <c:ptCount val="4"/>
                <c:pt idx="0">
                  <c:v>1.51</c:v>
                </c:pt>
                <c:pt idx="1">
                  <c:v>1.53</c:v>
                </c:pt>
                <c:pt idx="2">
                  <c:v>1.55</c:v>
                </c:pt>
                <c:pt idx="3">
                  <c:v>1.56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013376"/>
        <c:axId val="57014912"/>
      </c:barChart>
      <c:catAx>
        <c:axId val="570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7014912"/>
        <c:crosses val="autoZero"/>
        <c:auto val="1"/>
        <c:lblAlgn val="ctr"/>
        <c:lblOffset val="100"/>
        <c:noMultiLvlLbl val="0"/>
      </c:catAx>
      <c:valAx>
        <c:axId val="57014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ng/mñ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5701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Hoja3!$A$10</c:f>
              <c:strCache>
                <c:ptCount val="1"/>
                <c:pt idx="0">
                  <c:v>Actividad de FA</c:v>
                </c:pt>
              </c:strCache>
            </c:strRef>
          </c:tx>
          <c:invertIfNegative val="0"/>
          <c:cat>
            <c:strRef>
              <c:f>Hoja3!$B$9:$E$9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Hoja3!$B$10:$E$10</c:f>
              <c:numCache>
                <c:formatCode>General</c:formatCode>
                <c:ptCount val="4"/>
                <c:pt idx="0">
                  <c:v>43.2</c:v>
                </c:pt>
                <c:pt idx="1">
                  <c:v>30.6</c:v>
                </c:pt>
                <c:pt idx="2">
                  <c:v>21.2</c:v>
                </c:pt>
                <c:pt idx="3">
                  <c:v>25.2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441280"/>
        <c:axId val="57455360"/>
      </c:barChart>
      <c:catAx>
        <c:axId val="57441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57455360"/>
        <c:crosses val="autoZero"/>
        <c:auto val="1"/>
        <c:lblAlgn val="ctr"/>
        <c:lblOffset val="100"/>
        <c:noMultiLvlLbl val="0"/>
      </c:catAx>
      <c:valAx>
        <c:axId val="5745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7441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54828944504E-2"/>
          <c:y val="2.2855878970184908E-2"/>
          <c:w val="0.91239264106071249"/>
          <c:h val="0.9542882420596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Gram (-)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Hoja3!$A$2:$A$5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Hoja3!$B$2:$B$5</c:f>
              <c:numCache>
                <c:formatCode>General</c:formatCode>
                <c:ptCount val="4"/>
                <c:pt idx="0">
                  <c:v>92</c:v>
                </c:pt>
                <c:pt idx="1">
                  <c:v>72</c:v>
                </c:pt>
                <c:pt idx="2">
                  <c:v>67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Hoja3!$C$1</c:f>
              <c:strCache>
                <c:ptCount val="1"/>
                <c:pt idx="0">
                  <c:v>Pg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Hoja3!$A$2:$A$5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Hoja3!$C$2:$C$5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  <c:pt idx="2">
                  <c:v>25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Hoja3!$D$1</c:f>
              <c:strCache>
                <c:ptCount val="1"/>
                <c:pt idx="0">
                  <c:v>Td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Hoja3!$A$2:$A$5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Hoja3!$D$2:$D$5</c:f>
              <c:numCache>
                <c:formatCode>General</c:formatCode>
                <c:ptCount val="4"/>
                <c:pt idx="0">
                  <c:v>57</c:v>
                </c:pt>
                <c:pt idx="1">
                  <c:v>24</c:v>
                </c:pt>
                <c:pt idx="2">
                  <c:v>30</c:v>
                </c:pt>
                <c:pt idx="3">
                  <c:v>36</c:v>
                </c:pt>
              </c:numCache>
            </c:numRef>
          </c:val>
        </c:ser>
        <c:ser>
          <c:idx val="3"/>
          <c:order val="3"/>
          <c:tx>
            <c:strRef>
              <c:f>Hoja3!$E$1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Hoja3!$A$2:$A$5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Hoja3!$E$2:$E$5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Hoja3!$F$1</c:f>
              <c:strCache>
                <c:ptCount val="1"/>
                <c:pt idx="0">
                  <c:v>Pi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Hoja3!$A$2:$A$5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Hoja3!$F$2:$F$5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ser>
          <c:idx val="5"/>
          <c:order val="5"/>
          <c:tx>
            <c:strRef>
              <c:f>Hoja3!$G$1</c:f>
              <c:strCache>
                <c:ptCount val="1"/>
                <c:pt idx="0">
                  <c:v>Aa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Hoja3!$A$2:$A$5</c:f>
              <c:strCache>
                <c:ptCount val="4"/>
                <c:pt idx="0">
                  <c:v>I</c:v>
                </c:pt>
                <c:pt idx="1">
                  <c:v>Post I</c:v>
                </c:pt>
                <c:pt idx="2">
                  <c:v>3M</c:v>
                </c:pt>
                <c:pt idx="3">
                  <c:v>6M</c:v>
                </c:pt>
              </c:strCache>
            </c:strRef>
          </c:cat>
          <c:val>
            <c:numRef>
              <c:f>Hoja3!$G$2:$G$5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893440"/>
        <c:axId val="58894976"/>
      </c:barChart>
      <c:catAx>
        <c:axId val="58893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58894976"/>
        <c:crosses val="autoZero"/>
        <c:auto val="1"/>
        <c:lblAlgn val="ctr"/>
        <c:lblOffset val="100"/>
        <c:noMultiLvlLbl val="0"/>
      </c:catAx>
      <c:valAx>
        <c:axId val="5889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58893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247606373147016"/>
          <c:y val="7.8341148367689989E-2"/>
          <c:w val="0.52370723612600067"/>
          <c:h val="6.7726267362647086E-2"/>
        </c:manualLayout>
      </c:layout>
      <c:overlay val="0"/>
      <c:txPr>
        <a:bodyPr/>
        <a:lstStyle/>
        <a:p>
          <a:pPr>
            <a:defRPr sz="1200" b="1"/>
          </a:pPr>
          <a:endParaRPr lang="es-AR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0.41563</cdr:x>
      <cdr:y>0.53819</cdr:y>
    </cdr:from>
    <cdr:to>
      <cdr:x>0.44271</cdr:x>
      <cdr:y>0.57292</cdr:y>
    </cdr:to>
    <cdr:sp macro="" textlink="">
      <cdr:nvSpPr>
        <cdr:cNvPr id="2" name="1 Estrella de 5 puntas"/>
        <cdr:cNvSpPr/>
      </cdr:nvSpPr>
      <cdr:spPr>
        <a:xfrm xmlns:a="http://schemas.openxmlformats.org/drawingml/2006/main">
          <a:off x="1900238" y="1476375"/>
          <a:ext cx="123825" cy="95250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0.64861</cdr:x>
      <cdr:y>0.68171</cdr:y>
    </cdr:from>
    <cdr:to>
      <cdr:x>0.67569</cdr:x>
      <cdr:y>0.71644</cdr:y>
    </cdr:to>
    <cdr:sp macro="" textlink="">
      <cdr:nvSpPr>
        <cdr:cNvPr id="5" name="1 Estrella de 5 puntas"/>
        <cdr:cNvSpPr/>
      </cdr:nvSpPr>
      <cdr:spPr>
        <a:xfrm xmlns:a="http://schemas.openxmlformats.org/drawingml/2006/main">
          <a:off x="2965450" y="1870075"/>
          <a:ext cx="123825" cy="95250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0.41944</cdr:x>
      <cdr:y>0.61111</cdr:y>
    </cdr:from>
    <cdr:to>
      <cdr:x>0.44479</cdr:x>
      <cdr:y>0.64236</cdr:y>
    </cdr:to>
    <cdr:sp macro="" textlink="">
      <cdr:nvSpPr>
        <cdr:cNvPr id="2" name="1 Estrella de 5 puntas"/>
        <cdr:cNvSpPr/>
      </cdr:nvSpPr>
      <cdr:spPr>
        <a:xfrm xmlns:a="http://schemas.openxmlformats.org/drawingml/2006/main">
          <a:off x="1917701" y="1676399"/>
          <a:ext cx="115888" cy="85725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0.64861</cdr:x>
      <cdr:y>0.6956</cdr:y>
    </cdr:from>
    <cdr:to>
      <cdr:x>0.67188</cdr:x>
      <cdr:y>0.72569</cdr:y>
    </cdr:to>
    <cdr:sp macro="" textlink="">
      <cdr:nvSpPr>
        <cdr:cNvPr id="3" name="1 Estrella de 5 puntas"/>
        <cdr:cNvSpPr/>
      </cdr:nvSpPr>
      <cdr:spPr>
        <a:xfrm xmlns:a="http://schemas.openxmlformats.org/drawingml/2006/main">
          <a:off x="2965450" y="1908176"/>
          <a:ext cx="106363" cy="82550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0.38142</cdr:x>
      <cdr:y>0.71991</cdr:y>
    </cdr:from>
    <cdr:to>
      <cdr:x>0.41111</cdr:x>
      <cdr:y>0.74449</cdr:y>
    </cdr:to>
    <cdr:sp macro="" textlink="">
      <cdr:nvSpPr>
        <cdr:cNvPr id="2" name="1 Estrella de 5 puntas"/>
        <cdr:cNvSpPr/>
      </cdr:nvSpPr>
      <cdr:spPr>
        <a:xfrm xmlns:a="http://schemas.openxmlformats.org/drawingml/2006/main" flipH="1">
          <a:off x="1372774" y="1971751"/>
          <a:ext cx="106877" cy="67317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0.42424</cdr:x>
      <cdr:y>0.5719</cdr:y>
    </cdr:from>
    <cdr:to>
      <cdr:x>0.43363</cdr:x>
      <cdr:y>0.58538</cdr:y>
    </cdr:to>
    <cdr:sp macro="" textlink="">
      <cdr:nvSpPr>
        <cdr:cNvPr id="2" name="1 Estrella de 5 puntas"/>
        <cdr:cNvSpPr/>
      </cdr:nvSpPr>
      <cdr:spPr>
        <a:xfrm xmlns:a="http://schemas.openxmlformats.org/drawingml/2006/main">
          <a:off x="3456384" y="2404863"/>
          <a:ext cx="76502" cy="56685"/>
        </a:xfrm>
        <a:prstGeom xmlns:a="http://schemas.openxmlformats.org/drawingml/2006/main" prst="star5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0.35353</cdr:x>
      <cdr:y>0.48628</cdr:y>
    </cdr:from>
    <cdr:to>
      <cdr:x>0.36552</cdr:x>
      <cdr:y>0.50688</cdr:y>
    </cdr:to>
    <cdr:sp macro="" textlink="">
      <cdr:nvSpPr>
        <cdr:cNvPr id="3" name="1 Estrella de 5 puntas"/>
        <cdr:cNvSpPr/>
      </cdr:nvSpPr>
      <cdr:spPr>
        <a:xfrm xmlns:a="http://schemas.openxmlformats.org/drawingml/2006/main">
          <a:off x="2880320" y="2044823"/>
          <a:ext cx="97686" cy="86624"/>
        </a:xfrm>
        <a:prstGeom xmlns:a="http://schemas.openxmlformats.org/drawingml/2006/main" prst="star5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0.38889</cdr:x>
      <cdr:y>0.5719</cdr:y>
    </cdr:from>
    <cdr:to>
      <cdr:x>0.39776</cdr:x>
      <cdr:y>0.58538</cdr:y>
    </cdr:to>
    <cdr:sp macro="" textlink="">
      <cdr:nvSpPr>
        <cdr:cNvPr id="4" name="1 Estrella de 5 puntas"/>
        <cdr:cNvSpPr/>
      </cdr:nvSpPr>
      <cdr:spPr>
        <a:xfrm xmlns:a="http://schemas.openxmlformats.org/drawingml/2006/main">
          <a:off x="3168352" y="2404863"/>
          <a:ext cx="72266" cy="56684"/>
        </a:xfrm>
        <a:prstGeom xmlns:a="http://schemas.openxmlformats.org/drawingml/2006/main" prst="star5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0.88383</cdr:x>
      <cdr:y>0.64039</cdr:y>
    </cdr:from>
    <cdr:to>
      <cdr:x>0.89948</cdr:x>
      <cdr:y>0.66848</cdr:y>
    </cdr:to>
    <cdr:sp macro="" textlink="">
      <cdr:nvSpPr>
        <cdr:cNvPr id="6" name="1 Estrella de 5 puntas"/>
        <cdr:cNvSpPr/>
      </cdr:nvSpPr>
      <cdr:spPr>
        <a:xfrm xmlns:a="http://schemas.openxmlformats.org/drawingml/2006/main" flipH="1">
          <a:off x="7200800" y="2692895"/>
          <a:ext cx="127504" cy="118120"/>
        </a:xfrm>
        <a:prstGeom xmlns:a="http://schemas.openxmlformats.org/drawingml/2006/main" prst="star5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7070108"/>
            <a:ext cx="21419979" cy="1504022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22690338"/>
            <a:ext cx="18899981" cy="1043015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58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7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2300034"/>
            <a:ext cx="5433745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2300034"/>
            <a:ext cx="15986234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99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10770172"/>
            <a:ext cx="21734978" cy="17970262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8910440"/>
            <a:ext cx="21734978" cy="9450136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3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11500170"/>
            <a:ext cx="10709989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11500170"/>
            <a:ext cx="10709989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2300044"/>
            <a:ext cx="21734978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10590160"/>
            <a:ext cx="10660769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5780233"/>
            <a:ext cx="10660769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10590160"/>
            <a:ext cx="10713272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5780233"/>
            <a:ext cx="10713272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41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2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6220102"/>
            <a:ext cx="12757487" cy="30700453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09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6220102"/>
            <a:ext cx="12757487" cy="30700453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2300044"/>
            <a:ext cx="21734978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11500170"/>
            <a:ext cx="2173497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B1B4-F441-46D3-9E00-99A1A73147F3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40040601"/>
            <a:ext cx="850499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8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hart" Target="../charts/chart3.xml"/><Relationship Id="rId5" Type="http://schemas.openxmlformats.org/officeDocument/2006/relationships/image" Target="../media/image4.jpeg"/><Relationship Id="rId15" Type="http://schemas.openxmlformats.org/officeDocument/2006/relationships/chart" Target="../charts/chart5.xml"/><Relationship Id="rId10" Type="http://schemas.openxmlformats.org/officeDocument/2006/relationships/chart" Target="../charts/chart2.xml"/><Relationship Id="rId4" Type="http://schemas.openxmlformats.org/officeDocument/2006/relationships/image" Target="../media/image3.jpeg"/><Relationship Id="rId9" Type="http://schemas.openxmlformats.org/officeDocument/2006/relationships/chart" Target="../charts/chart1.xml"/><Relationship Id="rId1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27266" y="51213"/>
            <a:ext cx="25199975" cy="43181452"/>
            <a:chOff x="0" y="3"/>
            <a:chExt cx="3697" cy="6335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76" y="219"/>
              <a:ext cx="200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6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Jornadas Virtuales de Becarios y Becarias</a:t>
              </a:r>
              <a:endParaRPr kumimoji="0" lang="es-ES" altLang="es-E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08" y="359"/>
              <a:ext cx="135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"Desafíos y perspectivas en la producción</a:t>
              </a:r>
              <a:r>
                <a:rPr kumimoji="0" lang="es-ES" altLang="es-ES" sz="4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 </a:t>
              </a:r>
            </a:p>
            <a:p>
              <a:pPr lvl="0" defTabSz="914400"/>
              <a:r>
                <a:rPr kumimoji="0" lang="es-ES" altLang="es-ES" sz="4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de conocimiento en contextos de crisis</a:t>
              </a:r>
              <a:r>
                <a:rPr kumimoji="0" lang="es-ES" altLang="es-E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"</a:t>
              </a:r>
              <a:endParaRPr kumimoji="0" lang="es-ES" altLang="es-E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589" y="1086"/>
              <a:ext cx="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915" y="1558"/>
              <a:ext cx="277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Resumen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768" y="2780"/>
              <a:ext cx="24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Métodos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06" y="2818"/>
              <a:ext cx="58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Hipótesis de Trabajo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280" y="2461"/>
              <a:ext cx="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r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302" y="2461"/>
              <a:ext cx="11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os,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918" y="1164"/>
              <a:ext cx="16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Logo</a:t>
              </a:r>
            </a:p>
            <a:p>
              <a:pPr algn="ctr" defTabSz="914400"/>
              <a:r>
                <a:rPr kumimoji="0" lang="es-ES" altLang="es-E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Facultad</a:t>
              </a:r>
              <a:endPara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346" y="219"/>
              <a:ext cx="1240" cy="619"/>
            </a:xfrm>
            <a:custGeom>
              <a:avLst/>
              <a:gdLst>
                <a:gd name="T0" fmla="*/ 0 w 1240"/>
                <a:gd name="T1" fmla="*/ 619 h 619"/>
                <a:gd name="T2" fmla="*/ 1240 w 1240"/>
                <a:gd name="T3" fmla="*/ 619 h 619"/>
                <a:gd name="T4" fmla="*/ 1240 w 1240"/>
                <a:gd name="T5" fmla="*/ 0 h 619"/>
                <a:gd name="T6" fmla="*/ 0 w 1240"/>
                <a:gd name="T7" fmla="*/ 0 h 619"/>
                <a:gd name="T8" fmla="*/ 0 w 1240"/>
                <a:gd name="T9" fmla="*/ 619 h 619"/>
                <a:gd name="T10" fmla="*/ 615 w 1240"/>
                <a:gd name="T11" fmla="*/ 609 h 619"/>
                <a:gd name="T12" fmla="*/ 11 w 1240"/>
                <a:gd name="T13" fmla="*/ 609 h 619"/>
                <a:gd name="T14" fmla="*/ 11 w 1240"/>
                <a:gd name="T15" fmla="*/ 10 h 619"/>
                <a:gd name="T16" fmla="*/ 615 w 1240"/>
                <a:gd name="T17" fmla="*/ 10 h 619"/>
                <a:gd name="T18" fmla="*/ 615 w 1240"/>
                <a:gd name="T19" fmla="*/ 609 h 619"/>
                <a:gd name="T20" fmla="*/ 1229 w 1240"/>
                <a:gd name="T21" fmla="*/ 609 h 619"/>
                <a:gd name="T22" fmla="*/ 625 w 1240"/>
                <a:gd name="T23" fmla="*/ 609 h 619"/>
                <a:gd name="T24" fmla="*/ 625 w 1240"/>
                <a:gd name="T25" fmla="*/ 10 h 619"/>
                <a:gd name="T26" fmla="*/ 1229 w 1240"/>
                <a:gd name="T27" fmla="*/ 10 h 619"/>
                <a:gd name="T28" fmla="*/ 1229 w 1240"/>
                <a:gd name="T29" fmla="*/ 60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0" h="619">
                  <a:moveTo>
                    <a:pt x="0" y="619"/>
                  </a:moveTo>
                  <a:lnTo>
                    <a:pt x="1240" y="619"/>
                  </a:lnTo>
                  <a:lnTo>
                    <a:pt x="1240" y="0"/>
                  </a:lnTo>
                  <a:lnTo>
                    <a:pt x="0" y="0"/>
                  </a:lnTo>
                  <a:lnTo>
                    <a:pt x="0" y="619"/>
                  </a:lnTo>
                  <a:close/>
                  <a:moveTo>
                    <a:pt x="615" y="609"/>
                  </a:moveTo>
                  <a:lnTo>
                    <a:pt x="11" y="609"/>
                  </a:lnTo>
                  <a:lnTo>
                    <a:pt x="11" y="10"/>
                  </a:lnTo>
                  <a:lnTo>
                    <a:pt x="615" y="10"/>
                  </a:lnTo>
                  <a:lnTo>
                    <a:pt x="615" y="609"/>
                  </a:lnTo>
                  <a:close/>
                  <a:moveTo>
                    <a:pt x="1229" y="609"/>
                  </a:moveTo>
                  <a:lnTo>
                    <a:pt x="625" y="609"/>
                  </a:lnTo>
                  <a:lnTo>
                    <a:pt x="625" y="10"/>
                  </a:lnTo>
                  <a:lnTo>
                    <a:pt x="1229" y="10"/>
                  </a:lnTo>
                  <a:lnTo>
                    <a:pt x="1229" y="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2611" y="446"/>
              <a:ext cx="111" cy="142"/>
            </a:xfrm>
            <a:custGeom>
              <a:avLst/>
              <a:gdLst>
                <a:gd name="T0" fmla="*/ 88 w 111"/>
                <a:gd name="T1" fmla="*/ 89 h 142"/>
                <a:gd name="T2" fmla="*/ 3 w 111"/>
                <a:gd name="T3" fmla="*/ 0 h 142"/>
                <a:gd name="T4" fmla="*/ 0 w 111"/>
                <a:gd name="T5" fmla="*/ 0 h 142"/>
                <a:gd name="T6" fmla="*/ 0 w 111"/>
                <a:gd name="T7" fmla="*/ 138 h 142"/>
                <a:gd name="T8" fmla="*/ 23 w 111"/>
                <a:gd name="T9" fmla="*/ 138 h 142"/>
                <a:gd name="T10" fmla="*/ 23 w 111"/>
                <a:gd name="T11" fmla="*/ 53 h 142"/>
                <a:gd name="T12" fmla="*/ 108 w 111"/>
                <a:gd name="T13" fmla="*/ 142 h 142"/>
                <a:gd name="T14" fmla="*/ 111 w 111"/>
                <a:gd name="T15" fmla="*/ 142 h 142"/>
                <a:gd name="T16" fmla="*/ 111 w 111"/>
                <a:gd name="T17" fmla="*/ 5 h 142"/>
                <a:gd name="T18" fmla="*/ 88 w 111"/>
                <a:gd name="T19" fmla="*/ 5 h 142"/>
                <a:gd name="T20" fmla="*/ 88 w 111"/>
                <a:gd name="T21" fmla="*/ 8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2">
                  <a:moveTo>
                    <a:pt x="88" y="89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23" y="138"/>
                  </a:lnTo>
                  <a:lnTo>
                    <a:pt x="23" y="53"/>
                  </a:lnTo>
                  <a:lnTo>
                    <a:pt x="108" y="142"/>
                  </a:lnTo>
                  <a:lnTo>
                    <a:pt x="111" y="142"/>
                  </a:lnTo>
                  <a:lnTo>
                    <a:pt x="111" y="5"/>
                  </a:lnTo>
                  <a:lnTo>
                    <a:pt x="88" y="5"/>
                  </a:lnTo>
                  <a:lnTo>
                    <a:pt x="88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2472" y="451"/>
              <a:ext cx="108" cy="137"/>
            </a:xfrm>
            <a:custGeom>
              <a:avLst/>
              <a:gdLst>
                <a:gd name="T0" fmla="*/ 188 w 233"/>
                <a:gd name="T1" fmla="*/ 165 h 294"/>
                <a:gd name="T2" fmla="*/ 120 w 233"/>
                <a:gd name="T3" fmla="*/ 249 h 294"/>
                <a:gd name="T4" fmla="*/ 50 w 233"/>
                <a:gd name="T5" fmla="*/ 166 h 294"/>
                <a:gd name="T6" fmla="*/ 50 w 233"/>
                <a:gd name="T7" fmla="*/ 0 h 294"/>
                <a:gd name="T8" fmla="*/ 0 w 233"/>
                <a:gd name="T9" fmla="*/ 0 h 294"/>
                <a:gd name="T10" fmla="*/ 0 w 233"/>
                <a:gd name="T11" fmla="*/ 166 h 294"/>
                <a:gd name="T12" fmla="*/ 118 w 233"/>
                <a:gd name="T13" fmla="*/ 294 h 294"/>
                <a:gd name="T14" fmla="*/ 233 w 233"/>
                <a:gd name="T15" fmla="*/ 166 h 294"/>
                <a:gd name="T16" fmla="*/ 233 w 233"/>
                <a:gd name="T17" fmla="*/ 0 h 294"/>
                <a:gd name="T18" fmla="*/ 188 w 233"/>
                <a:gd name="T19" fmla="*/ 0 h 294"/>
                <a:gd name="T20" fmla="*/ 188 w 233"/>
                <a:gd name="T21" fmla="*/ 16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94">
                  <a:moveTo>
                    <a:pt x="188" y="165"/>
                  </a:moveTo>
                  <a:cubicBezTo>
                    <a:pt x="188" y="221"/>
                    <a:pt x="164" y="249"/>
                    <a:pt x="120" y="249"/>
                  </a:cubicBezTo>
                  <a:cubicBezTo>
                    <a:pt x="74" y="249"/>
                    <a:pt x="50" y="221"/>
                    <a:pt x="50" y="16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250"/>
                    <a:pt x="44" y="294"/>
                    <a:pt x="118" y="294"/>
                  </a:cubicBezTo>
                  <a:cubicBezTo>
                    <a:pt x="186" y="294"/>
                    <a:pt x="233" y="249"/>
                    <a:pt x="233" y="166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188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746" y="446"/>
              <a:ext cx="108" cy="142"/>
            </a:xfrm>
            <a:custGeom>
              <a:avLst/>
              <a:gdLst>
                <a:gd name="T0" fmla="*/ 52 w 232"/>
                <a:gd name="T1" fmla="*/ 152 h 304"/>
                <a:gd name="T2" fmla="*/ 148 w 232"/>
                <a:gd name="T3" fmla="*/ 46 h 304"/>
                <a:gd name="T4" fmla="*/ 223 w 232"/>
                <a:gd name="T5" fmla="*/ 83 h 304"/>
                <a:gd name="T6" fmla="*/ 229 w 232"/>
                <a:gd name="T7" fmla="*/ 27 h 304"/>
                <a:gd name="T8" fmla="*/ 145 w 232"/>
                <a:gd name="T9" fmla="*/ 0 h 304"/>
                <a:gd name="T10" fmla="*/ 0 w 232"/>
                <a:gd name="T11" fmla="*/ 152 h 304"/>
                <a:gd name="T12" fmla="*/ 55 w 232"/>
                <a:gd name="T13" fmla="*/ 273 h 304"/>
                <a:gd name="T14" fmla="*/ 144 w 232"/>
                <a:gd name="T15" fmla="*/ 304 h 304"/>
                <a:gd name="T16" fmla="*/ 230 w 232"/>
                <a:gd name="T17" fmla="*/ 276 h 304"/>
                <a:gd name="T18" fmla="*/ 232 w 232"/>
                <a:gd name="T19" fmla="*/ 213 h 304"/>
                <a:gd name="T20" fmla="*/ 145 w 232"/>
                <a:gd name="T21" fmla="*/ 255 h 304"/>
                <a:gd name="T22" fmla="*/ 52 w 232"/>
                <a:gd name="T23" fmla="*/ 1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4">
                  <a:moveTo>
                    <a:pt x="52" y="152"/>
                  </a:moveTo>
                  <a:cubicBezTo>
                    <a:pt x="52" y="89"/>
                    <a:pt x="93" y="46"/>
                    <a:pt x="148" y="46"/>
                  </a:cubicBezTo>
                  <a:cubicBezTo>
                    <a:pt x="176" y="46"/>
                    <a:pt x="201" y="59"/>
                    <a:pt x="223" y="83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03" y="9"/>
                    <a:pt x="175" y="0"/>
                    <a:pt x="145" y="0"/>
                  </a:cubicBezTo>
                  <a:cubicBezTo>
                    <a:pt x="62" y="0"/>
                    <a:pt x="0" y="65"/>
                    <a:pt x="0" y="152"/>
                  </a:cubicBezTo>
                  <a:cubicBezTo>
                    <a:pt x="0" y="202"/>
                    <a:pt x="20" y="245"/>
                    <a:pt x="55" y="273"/>
                  </a:cubicBezTo>
                  <a:cubicBezTo>
                    <a:pt x="80" y="293"/>
                    <a:pt x="111" y="304"/>
                    <a:pt x="144" y="304"/>
                  </a:cubicBezTo>
                  <a:cubicBezTo>
                    <a:pt x="175" y="304"/>
                    <a:pt x="204" y="295"/>
                    <a:pt x="230" y="276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04" y="241"/>
                    <a:pt x="177" y="255"/>
                    <a:pt x="145" y="255"/>
                  </a:cubicBezTo>
                  <a:cubicBezTo>
                    <a:pt x="91" y="255"/>
                    <a:pt x="52" y="212"/>
                    <a:pt x="52" y="1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3070" y="239"/>
              <a:ext cx="423" cy="583"/>
            </a:xfrm>
            <a:custGeom>
              <a:avLst/>
              <a:gdLst>
                <a:gd name="T0" fmla="*/ 439 w 908"/>
                <a:gd name="T1" fmla="*/ 361 h 1253"/>
                <a:gd name="T2" fmla="*/ 488 w 908"/>
                <a:gd name="T3" fmla="*/ 397 h 1253"/>
                <a:gd name="T4" fmla="*/ 476 w 908"/>
                <a:gd name="T5" fmla="*/ 395 h 1253"/>
                <a:gd name="T6" fmla="*/ 475 w 908"/>
                <a:gd name="T7" fmla="*/ 421 h 1253"/>
                <a:gd name="T8" fmla="*/ 435 w 908"/>
                <a:gd name="T9" fmla="*/ 426 h 1253"/>
                <a:gd name="T10" fmla="*/ 338 w 908"/>
                <a:gd name="T11" fmla="*/ 577 h 1253"/>
                <a:gd name="T12" fmla="*/ 382 w 908"/>
                <a:gd name="T13" fmla="*/ 657 h 1253"/>
                <a:gd name="T14" fmla="*/ 302 w 908"/>
                <a:gd name="T15" fmla="*/ 639 h 1253"/>
                <a:gd name="T16" fmla="*/ 396 w 908"/>
                <a:gd name="T17" fmla="*/ 1046 h 1253"/>
                <a:gd name="T18" fmla="*/ 796 w 908"/>
                <a:gd name="T19" fmla="*/ 676 h 1253"/>
                <a:gd name="T20" fmla="*/ 622 w 908"/>
                <a:gd name="T21" fmla="*/ 253 h 1253"/>
                <a:gd name="T22" fmla="*/ 614 w 908"/>
                <a:gd name="T23" fmla="*/ 157 h 1253"/>
                <a:gd name="T24" fmla="*/ 536 w 908"/>
                <a:gd name="T25" fmla="*/ 52 h 1253"/>
                <a:gd name="T26" fmla="*/ 480 w 908"/>
                <a:gd name="T27" fmla="*/ 18 h 1253"/>
                <a:gd name="T28" fmla="*/ 384 w 908"/>
                <a:gd name="T29" fmla="*/ 96 h 1253"/>
                <a:gd name="T30" fmla="*/ 328 w 908"/>
                <a:gd name="T31" fmla="*/ 111 h 1253"/>
                <a:gd name="T32" fmla="*/ 293 w 908"/>
                <a:gd name="T33" fmla="*/ 241 h 1253"/>
                <a:gd name="T34" fmla="*/ 112 w 908"/>
                <a:gd name="T35" fmla="*/ 603 h 1253"/>
                <a:gd name="T36" fmla="*/ 265 w 908"/>
                <a:gd name="T37" fmla="*/ 1156 h 1253"/>
                <a:gd name="T38" fmla="*/ 908 w 908"/>
                <a:gd name="T39" fmla="*/ 730 h 1253"/>
                <a:gd name="T40" fmla="*/ 768 w 908"/>
                <a:gd name="T41" fmla="*/ 732 h 1253"/>
                <a:gd name="T42" fmla="*/ 743 w 908"/>
                <a:gd name="T43" fmla="*/ 702 h 1253"/>
                <a:gd name="T44" fmla="*/ 374 w 908"/>
                <a:gd name="T45" fmla="*/ 571 h 1253"/>
                <a:gd name="T46" fmla="*/ 454 w 908"/>
                <a:gd name="T47" fmla="*/ 1096 h 1253"/>
                <a:gd name="T48" fmla="*/ 305 w 908"/>
                <a:gd name="T49" fmla="*/ 407 h 1253"/>
                <a:gd name="T50" fmla="*/ 507 w 908"/>
                <a:gd name="T51" fmla="*/ 286 h 1253"/>
                <a:gd name="T52" fmla="*/ 487 w 908"/>
                <a:gd name="T53" fmla="*/ 288 h 1253"/>
                <a:gd name="T54" fmla="*/ 348 w 908"/>
                <a:gd name="T55" fmla="*/ 282 h 1253"/>
                <a:gd name="T56" fmla="*/ 343 w 908"/>
                <a:gd name="T57" fmla="*/ 405 h 1253"/>
                <a:gd name="T58" fmla="*/ 321 w 908"/>
                <a:gd name="T59" fmla="*/ 526 h 1253"/>
                <a:gd name="T60" fmla="*/ 709 w 908"/>
                <a:gd name="T61" fmla="*/ 425 h 1253"/>
                <a:gd name="T62" fmla="*/ 725 w 908"/>
                <a:gd name="T63" fmla="*/ 534 h 1253"/>
                <a:gd name="T64" fmla="*/ 591 w 908"/>
                <a:gd name="T65" fmla="*/ 315 h 1253"/>
                <a:gd name="T66" fmla="*/ 623 w 908"/>
                <a:gd name="T67" fmla="*/ 271 h 1253"/>
                <a:gd name="T68" fmla="*/ 297 w 908"/>
                <a:gd name="T69" fmla="*/ 177 h 1253"/>
                <a:gd name="T70" fmla="*/ 347 w 908"/>
                <a:gd name="T71" fmla="*/ 78 h 1253"/>
                <a:gd name="T72" fmla="*/ 417 w 908"/>
                <a:gd name="T73" fmla="*/ 60 h 1253"/>
                <a:gd name="T74" fmla="*/ 462 w 908"/>
                <a:gd name="T75" fmla="*/ 129 h 1253"/>
                <a:gd name="T76" fmla="*/ 575 w 908"/>
                <a:gd name="T77" fmla="*/ 59 h 1253"/>
                <a:gd name="T78" fmla="*/ 644 w 908"/>
                <a:gd name="T79" fmla="*/ 142 h 1253"/>
                <a:gd name="T80" fmla="*/ 130 w 908"/>
                <a:gd name="T81" fmla="*/ 602 h 1253"/>
                <a:gd name="T82" fmla="*/ 337 w 908"/>
                <a:gd name="T83" fmla="*/ 379 h 1253"/>
                <a:gd name="T84" fmla="*/ 181 w 908"/>
                <a:gd name="T85" fmla="*/ 406 h 1253"/>
                <a:gd name="T86" fmla="*/ 161 w 908"/>
                <a:gd name="T87" fmla="*/ 716 h 1253"/>
                <a:gd name="T88" fmla="*/ 150 w 908"/>
                <a:gd name="T89" fmla="*/ 691 h 1253"/>
                <a:gd name="T90" fmla="*/ 122 w 908"/>
                <a:gd name="T91" fmla="*/ 857 h 1253"/>
                <a:gd name="T92" fmla="*/ 242 w 908"/>
                <a:gd name="T93" fmla="*/ 748 h 1253"/>
                <a:gd name="T94" fmla="*/ 725 w 908"/>
                <a:gd name="T95" fmla="*/ 991 h 1253"/>
                <a:gd name="T96" fmla="*/ 454 w 908"/>
                <a:gd name="T97" fmla="*/ 1168 h 1253"/>
                <a:gd name="T98" fmla="*/ 26 w 908"/>
                <a:gd name="T99" fmla="*/ 730 h 1253"/>
                <a:gd name="T100" fmla="*/ 211 w 908"/>
                <a:gd name="T101" fmla="*/ 1090 h 1253"/>
                <a:gd name="T102" fmla="*/ 105 w 908"/>
                <a:gd name="T103" fmla="*/ 852 h 1253"/>
                <a:gd name="T104" fmla="*/ 735 w 908"/>
                <a:gd name="T105" fmla="*/ 1027 h 1253"/>
                <a:gd name="T106" fmla="*/ 859 w 908"/>
                <a:gd name="T107" fmla="*/ 754 h 1253"/>
                <a:gd name="T108" fmla="*/ 357 w 908"/>
                <a:gd name="T109" fmla="*/ 1002 h 1253"/>
                <a:gd name="T110" fmla="*/ 320 w 908"/>
                <a:gd name="T111" fmla="*/ 854 h 1253"/>
                <a:gd name="T112" fmla="*/ 553 w 908"/>
                <a:gd name="T113" fmla="*/ 818 h 1253"/>
                <a:gd name="T114" fmla="*/ 493 w 908"/>
                <a:gd name="T115" fmla="*/ 932 h 1253"/>
                <a:gd name="T116" fmla="*/ 573 w 908"/>
                <a:gd name="T117" fmla="*/ 912 h 1253"/>
                <a:gd name="T118" fmla="*/ 471 w 908"/>
                <a:gd name="T119" fmla="*/ 760 h 1253"/>
                <a:gd name="T120" fmla="*/ 286 w 908"/>
                <a:gd name="T121" fmla="*/ 780 h 1253"/>
                <a:gd name="T122" fmla="*/ 441 w 908"/>
                <a:gd name="T123" fmla="*/ 787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8" h="1253">
                  <a:moveTo>
                    <a:pt x="448" y="379"/>
                  </a:moveTo>
                  <a:cubicBezTo>
                    <a:pt x="459" y="379"/>
                    <a:pt x="459" y="379"/>
                    <a:pt x="459" y="379"/>
                  </a:cubicBezTo>
                  <a:cubicBezTo>
                    <a:pt x="459" y="361"/>
                    <a:pt x="459" y="361"/>
                    <a:pt x="459" y="361"/>
                  </a:cubicBezTo>
                  <a:cubicBezTo>
                    <a:pt x="468" y="361"/>
                    <a:pt x="468" y="361"/>
                    <a:pt x="468" y="361"/>
                  </a:cubicBezTo>
                  <a:cubicBezTo>
                    <a:pt x="468" y="352"/>
                    <a:pt x="468" y="352"/>
                    <a:pt x="468" y="352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43"/>
                    <a:pt x="459" y="343"/>
                    <a:pt x="459" y="343"/>
                  </a:cubicBezTo>
                  <a:cubicBezTo>
                    <a:pt x="448" y="343"/>
                    <a:pt x="448" y="343"/>
                    <a:pt x="448" y="343"/>
                  </a:cubicBezTo>
                  <a:cubicBezTo>
                    <a:pt x="448" y="352"/>
                    <a:pt x="448" y="352"/>
                    <a:pt x="448" y="352"/>
                  </a:cubicBezTo>
                  <a:cubicBezTo>
                    <a:pt x="439" y="352"/>
                    <a:pt x="439" y="352"/>
                    <a:pt x="439" y="352"/>
                  </a:cubicBezTo>
                  <a:cubicBezTo>
                    <a:pt x="439" y="361"/>
                    <a:pt x="439" y="361"/>
                    <a:pt x="439" y="361"/>
                  </a:cubicBezTo>
                  <a:cubicBezTo>
                    <a:pt x="448" y="361"/>
                    <a:pt x="448" y="361"/>
                    <a:pt x="448" y="361"/>
                  </a:cubicBezTo>
                  <a:lnTo>
                    <a:pt x="448" y="379"/>
                  </a:lnTo>
                  <a:close/>
                  <a:moveTo>
                    <a:pt x="416" y="426"/>
                  </a:moveTo>
                  <a:cubicBezTo>
                    <a:pt x="427" y="426"/>
                    <a:pt x="427" y="426"/>
                    <a:pt x="427" y="426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16" y="382"/>
                    <a:pt x="416" y="382"/>
                    <a:pt x="416" y="382"/>
                  </a:cubicBezTo>
                  <a:lnTo>
                    <a:pt x="416" y="426"/>
                  </a:lnTo>
                  <a:close/>
                  <a:moveTo>
                    <a:pt x="504" y="403"/>
                  </a:moveTo>
                  <a:cubicBezTo>
                    <a:pt x="503" y="402"/>
                    <a:pt x="502" y="401"/>
                    <a:pt x="499" y="400"/>
                  </a:cubicBezTo>
                  <a:cubicBezTo>
                    <a:pt x="491" y="398"/>
                    <a:pt x="491" y="398"/>
                    <a:pt x="491" y="398"/>
                  </a:cubicBezTo>
                  <a:cubicBezTo>
                    <a:pt x="489" y="398"/>
                    <a:pt x="488" y="397"/>
                    <a:pt x="488" y="397"/>
                  </a:cubicBezTo>
                  <a:cubicBezTo>
                    <a:pt x="487" y="397"/>
                    <a:pt x="487" y="397"/>
                    <a:pt x="487" y="397"/>
                  </a:cubicBezTo>
                  <a:cubicBezTo>
                    <a:pt x="486" y="396"/>
                    <a:pt x="486" y="395"/>
                    <a:pt x="486" y="394"/>
                  </a:cubicBezTo>
                  <a:cubicBezTo>
                    <a:pt x="486" y="393"/>
                    <a:pt x="486" y="392"/>
                    <a:pt x="487" y="391"/>
                  </a:cubicBezTo>
                  <a:cubicBezTo>
                    <a:pt x="489" y="390"/>
                    <a:pt x="490" y="390"/>
                    <a:pt x="492" y="390"/>
                  </a:cubicBezTo>
                  <a:cubicBezTo>
                    <a:pt x="496" y="390"/>
                    <a:pt x="499" y="392"/>
                    <a:pt x="501" y="394"/>
                  </a:cubicBezTo>
                  <a:cubicBezTo>
                    <a:pt x="502" y="395"/>
                    <a:pt x="502" y="395"/>
                    <a:pt x="502" y="395"/>
                  </a:cubicBezTo>
                  <a:cubicBezTo>
                    <a:pt x="507" y="386"/>
                    <a:pt x="507" y="386"/>
                    <a:pt x="507" y="386"/>
                  </a:cubicBezTo>
                  <a:cubicBezTo>
                    <a:pt x="506" y="386"/>
                    <a:pt x="506" y="386"/>
                    <a:pt x="506" y="386"/>
                  </a:cubicBezTo>
                  <a:cubicBezTo>
                    <a:pt x="503" y="383"/>
                    <a:pt x="498" y="381"/>
                    <a:pt x="493" y="381"/>
                  </a:cubicBezTo>
                  <a:cubicBezTo>
                    <a:pt x="487" y="381"/>
                    <a:pt x="483" y="382"/>
                    <a:pt x="480" y="385"/>
                  </a:cubicBezTo>
                  <a:cubicBezTo>
                    <a:pt x="477" y="387"/>
                    <a:pt x="476" y="391"/>
                    <a:pt x="476" y="395"/>
                  </a:cubicBezTo>
                  <a:cubicBezTo>
                    <a:pt x="476" y="399"/>
                    <a:pt x="477" y="402"/>
                    <a:pt x="480" y="405"/>
                  </a:cubicBezTo>
                  <a:cubicBezTo>
                    <a:pt x="482" y="406"/>
                    <a:pt x="484" y="407"/>
                    <a:pt x="488" y="408"/>
                  </a:cubicBezTo>
                  <a:cubicBezTo>
                    <a:pt x="493" y="409"/>
                    <a:pt x="493" y="409"/>
                    <a:pt x="493" y="409"/>
                  </a:cubicBezTo>
                  <a:cubicBezTo>
                    <a:pt x="495" y="409"/>
                    <a:pt x="496" y="410"/>
                    <a:pt x="496" y="410"/>
                  </a:cubicBezTo>
                  <a:cubicBezTo>
                    <a:pt x="497" y="411"/>
                    <a:pt x="497" y="411"/>
                    <a:pt x="497" y="411"/>
                  </a:cubicBezTo>
                  <a:cubicBezTo>
                    <a:pt x="498" y="411"/>
                    <a:pt x="499" y="412"/>
                    <a:pt x="499" y="413"/>
                  </a:cubicBezTo>
                  <a:cubicBezTo>
                    <a:pt x="499" y="415"/>
                    <a:pt x="498" y="416"/>
                    <a:pt x="495" y="417"/>
                  </a:cubicBezTo>
                  <a:cubicBezTo>
                    <a:pt x="494" y="417"/>
                    <a:pt x="493" y="418"/>
                    <a:pt x="491" y="418"/>
                  </a:cubicBezTo>
                  <a:cubicBezTo>
                    <a:pt x="487" y="418"/>
                    <a:pt x="482" y="415"/>
                    <a:pt x="481" y="414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75" y="421"/>
                    <a:pt x="475" y="421"/>
                    <a:pt x="475" y="421"/>
                  </a:cubicBezTo>
                  <a:cubicBezTo>
                    <a:pt x="476" y="421"/>
                    <a:pt x="476" y="421"/>
                    <a:pt x="476" y="421"/>
                  </a:cubicBezTo>
                  <a:cubicBezTo>
                    <a:pt x="479" y="424"/>
                    <a:pt x="484" y="427"/>
                    <a:pt x="491" y="427"/>
                  </a:cubicBezTo>
                  <a:cubicBezTo>
                    <a:pt x="497" y="427"/>
                    <a:pt x="501" y="425"/>
                    <a:pt x="504" y="423"/>
                  </a:cubicBezTo>
                  <a:cubicBezTo>
                    <a:pt x="507" y="420"/>
                    <a:pt x="509" y="417"/>
                    <a:pt x="509" y="412"/>
                  </a:cubicBezTo>
                  <a:cubicBezTo>
                    <a:pt x="509" y="408"/>
                    <a:pt x="507" y="405"/>
                    <a:pt x="505" y="403"/>
                  </a:cubicBezTo>
                  <a:lnTo>
                    <a:pt x="504" y="403"/>
                  </a:lnTo>
                  <a:close/>
                  <a:moveTo>
                    <a:pt x="460" y="398"/>
                  </a:moveTo>
                  <a:cubicBezTo>
                    <a:pt x="446" y="398"/>
                    <a:pt x="446" y="398"/>
                    <a:pt x="446" y="398"/>
                  </a:cubicBezTo>
                  <a:cubicBezTo>
                    <a:pt x="446" y="382"/>
                    <a:pt x="446" y="382"/>
                    <a:pt x="446" y="382"/>
                  </a:cubicBezTo>
                  <a:cubicBezTo>
                    <a:pt x="435" y="382"/>
                    <a:pt x="435" y="382"/>
                    <a:pt x="435" y="382"/>
                  </a:cubicBezTo>
                  <a:cubicBezTo>
                    <a:pt x="435" y="426"/>
                    <a:pt x="435" y="426"/>
                    <a:pt x="435" y="426"/>
                  </a:cubicBezTo>
                  <a:cubicBezTo>
                    <a:pt x="446" y="426"/>
                    <a:pt x="446" y="426"/>
                    <a:pt x="446" y="426"/>
                  </a:cubicBezTo>
                  <a:cubicBezTo>
                    <a:pt x="446" y="407"/>
                    <a:pt x="446" y="407"/>
                    <a:pt x="446" y="407"/>
                  </a:cubicBezTo>
                  <a:cubicBezTo>
                    <a:pt x="460" y="407"/>
                    <a:pt x="460" y="407"/>
                    <a:pt x="460" y="407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71" y="426"/>
                    <a:pt x="471" y="426"/>
                    <a:pt x="471" y="426"/>
                  </a:cubicBezTo>
                  <a:cubicBezTo>
                    <a:pt x="471" y="382"/>
                    <a:pt x="471" y="382"/>
                    <a:pt x="471" y="382"/>
                  </a:cubicBezTo>
                  <a:cubicBezTo>
                    <a:pt x="460" y="382"/>
                    <a:pt x="460" y="382"/>
                    <a:pt x="460" y="382"/>
                  </a:cubicBezTo>
                  <a:lnTo>
                    <a:pt x="460" y="398"/>
                  </a:lnTo>
                  <a:close/>
                  <a:moveTo>
                    <a:pt x="382" y="595"/>
                  </a:moveTo>
                  <a:cubicBezTo>
                    <a:pt x="356" y="595"/>
                    <a:pt x="356" y="595"/>
                    <a:pt x="356" y="595"/>
                  </a:cubicBezTo>
                  <a:cubicBezTo>
                    <a:pt x="353" y="591"/>
                    <a:pt x="338" y="577"/>
                    <a:pt x="338" y="577"/>
                  </a:cubicBezTo>
                  <a:cubicBezTo>
                    <a:pt x="338" y="577"/>
                    <a:pt x="324" y="591"/>
                    <a:pt x="320" y="595"/>
                  </a:cubicBezTo>
                  <a:cubicBezTo>
                    <a:pt x="294" y="595"/>
                    <a:pt x="294" y="595"/>
                    <a:pt x="294" y="595"/>
                  </a:cubicBezTo>
                  <a:cubicBezTo>
                    <a:pt x="294" y="621"/>
                    <a:pt x="294" y="621"/>
                    <a:pt x="294" y="621"/>
                  </a:cubicBezTo>
                  <a:cubicBezTo>
                    <a:pt x="291" y="624"/>
                    <a:pt x="276" y="639"/>
                    <a:pt x="276" y="639"/>
                  </a:cubicBezTo>
                  <a:cubicBezTo>
                    <a:pt x="276" y="639"/>
                    <a:pt x="291" y="653"/>
                    <a:pt x="294" y="657"/>
                  </a:cubicBezTo>
                  <a:cubicBezTo>
                    <a:pt x="294" y="683"/>
                    <a:pt x="294" y="683"/>
                    <a:pt x="294" y="683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4" y="686"/>
                    <a:pt x="338" y="701"/>
                    <a:pt x="338" y="701"/>
                  </a:cubicBezTo>
                  <a:cubicBezTo>
                    <a:pt x="338" y="701"/>
                    <a:pt x="353" y="686"/>
                    <a:pt x="356" y="683"/>
                  </a:cubicBezTo>
                  <a:cubicBezTo>
                    <a:pt x="382" y="683"/>
                    <a:pt x="382" y="683"/>
                    <a:pt x="382" y="683"/>
                  </a:cubicBezTo>
                  <a:cubicBezTo>
                    <a:pt x="382" y="657"/>
                    <a:pt x="382" y="657"/>
                    <a:pt x="382" y="657"/>
                  </a:cubicBezTo>
                  <a:cubicBezTo>
                    <a:pt x="400" y="639"/>
                    <a:pt x="400" y="639"/>
                    <a:pt x="400" y="639"/>
                  </a:cubicBezTo>
                  <a:cubicBezTo>
                    <a:pt x="400" y="639"/>
                    <a:pt x="385" y="624"/>
                    <a:pt x="382" y="621"/>
                  </a:cubicBezTo>
                  <a:lnTo>
                    <a:pt x="382" y="595"/>
                  </a:lnTo>
                  <a:close/>
                  <a:moveTo>
                    <a:pt x="364" y="649"/>
                  </a:moveTo>
                  <a:cubicBezTo>
                    <a:pt x="364" y="664"/>
                    <a:pt x="364" y="664"/>
                    <a:pt x="364" y="664"/>
                  </a:cubicBezTo>
                  <a:cubicBezTo>
                    <a:pt x="349" y="664"/>
                    <a:pt x="349" y="664"/>
                    <a:pt x="349" y="664"/>
                  </a:cubicBezTo>
                  <a:cubicBezTo>
                    <a:pt x="349" y="664"/>
                    <a:pt x="342" y="671"/>
                    <a:pt x="338" y="675"/>
                  </a:cubicBezTo>
                  <a:cubicBezTo>
                    <a:pt x="334" y="671"/>
                    <a:pt x="327" y="664"/>
                    <a:pt x="327" y="664"/>
                  </a:cubicBezTo>
                  <a:cubicBezTo>
                    <a:pt x="313" y="664"/>
                    <a:pt x="313" y="664"/>
                    <a:pt x="313" y="664"/>
                  </a:cubicBezTo>
                  <a:cubicBezTo>
                    <a:pt x="313" y="649"/>
                    <a:pt x="313" y="649"/>
                    <a:pt x="313" y="649"/>
                  </a:cubicBezTo>
                  <a:cubicBezTo>
                    <a:pt x="313" y="649"/>
                    <a:pt x="306" y="643"/>
                    <a:pt x="302" y="639"/>
                  </a:cubicBezTo>
                  <a:cubicBezTo>
                    <a:pt x="306" y="635"/>
                    <a:pt x="313" y="628"/>
                    <a:pt x="313" y="628"/>
                  </a:cubicBezTo>
                  <a:cubicBezTo>
                    <a:pt x="313" y="613"/>
                    <a:pt x="313" y="613"/>
                    <a:pt x="313" y="613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7" y="613"/>
                    <a:pt x="334" y="606"/>
                    <a:pt x="338" y="603"/>
                  </a:cubicBezTo>
                  <a:cubicBezTo>
                    <a:pt x="342" y="606"/>
                    <a:pt x="349" y="613"/>
                    <a:pt x="349" y="613"/>
                  </a:cubicBezTo>
                  <a:cubicBezTo>
                    <a:pt x="364" y="613"/>
                    <a:pt x="364" y="613"/>
                    <a:pt x="364" y="613"/>
                  </a:cubicBezTo>
                  <a:cubicBezTo>
                    <a:pt x="364" y="628"/>
                    <a:pt x="364" y="628"/>
                    <a:pt x="364" y="628"/>
                  </a:cubicBezTo>
                  <a:cubicBezTo>
                    <a:pt x="364" y="628"/>
                    <a:pt x="370" y="635"/>
                    <a:pt x="374" y="639"/>
                  </a:cubicBezTo>
                  <a:cubicBezTo>
                    <a:pt x="370" y="643"/>
                    <a:pt x="364" y="649"/>
                    <a:pt x="364" y="649"/>
                  </a:cubicBezTo>
                  <a:moveTo>
                    <a:pt x="395" y="1044"/>
                  </a:moveTo>
                  <a:cubicBezTo>
                    <a:pt x="396" y="1045"/>
                    <a:pt x="396" y="1045"/>
                    <a:pt x="396" y="1046"/>
                  </a:cubicBezTo>
                  <a:cubicBezTo>
                    <a:pt x="402" y="1050"/>
                    <a:pt x="408" y="1054"/>
                    <a:pt x="413" y="1057"/>
                  </a:cubicBezTo>
                  <a:cubicBezTo>
                    <a:pt x="434" y="1046"/>
                    <a:pt x="448" y="1023"/>
                    <a:pt x="448" y="998"/>
                  </a:cubicBezTo>
                  <a:cubicBezTo>
                    <a:pt x="430" y="998"/>
                    <a:pt x="430" y="998"/>
                    <a:pt x="430" y="998"/>
                  </a:cubicBezTo>
                  <a:cubicBezTo>
                    <a:pt x="430" y="1020"/>
                    <a:pt x="416" y="1039"/>
                    <a:pt x="395" y="1044"/>
                  </a:cubicBezTo>
                  <a:moveTo>
                    <a:pt x="421" y="981"/>
                  </a:moveTo>
                  <a:cubicBezTo>
                    <a:pt x="403" y="981"/>
                    <a:pt x="403" y="981"/>
                    <a:pt x="403" y="981"/>
                  </a:cubicBezTo>
                  <a:cubicBezTo>
                    <a:pt x="403" y="1000"/>
                    <a:pt x="392" y="1017"/>
                    <a:pt x="375" y="1025"/>
                  </a:cubicBezTo>
                  <a:cubicBezTo>
                    <a:pt x="379" y="1030"/>
                    <a:pt x="384" y="1034"/>
                    <a:pt x="388" y="1038"/>
                  </a:cubicBezTo>
                  <a:cubicBezTo>
                    <a:pt x="408" y="1027"/>
                    <a:pt x="421" y="1005"/>
                    <a:pt x="421" y="981"/>
                  </a:cubicBezTo>
                  <a:moveTo>
                    <a:pt x="853" y="676"/>
                  </a:moveTo>
                  <a:cubicBezTo>
                    <a:pt x="796" y="676"/>
                    <a:pt x="796" y="676"/>
                    <a:pt x="796" y="676"/>
                  </a:cubicBezTo>
                  <a:cubicBezTo>
                    <a:pt x="788" y="662"/>
                    <a:pt x="776" y="651"/>
                    <a:pt x="762" y="645"/>
                  </a:cubicBezTo>
                  <a:cubicBezTo>
                    <a:pt x="782" y="639"/>
                    <a:pt x="796" y="623"/>
                    <a:pt x="796" y="603"/>
                  </a:cubicBezTo>
                  <a:cubicBezTo>
                    <a:pt x="796" y="602"/>
                    <a:pt x="796" y="602"/>
                    <a:pt x="796" y="601"/>
                  </a:cubicBezTo>
                  <a:cubicBezTo>
                    <a:pt x="795" y="579"/>
                    <a:pt x="781" y="556"/>
                    <a:pt x="748" y="555"/>
                  </a:cubicBezTo>
                  <a:cubicBezTo>
                    <a:pt x="746" y="552"/>
                    <a:pt x="744" y="546"/>
                    <a:pt x="743" y="533"/>
                  </a:cubicBezTo>
                  <a:cubicBezTo>
                    <a:pt x="743" y="532"/>
                    <a:pt x="743" y="530"/>
                    <a:pt x="743" y="529"/>
                  </a:cubicBezTo>
                  <a:cubicBezTo>
                    <a:pt x="743" y="514"/>
                    <a:pt x="748" y="496"/>
                    <a:pt x="754" y="476"/>
                  </a:cubicBezTo>
                  <a:cubicBezTo>
                    <a:pt x="761" y="451"/>
                    <a:pt x="768" y="422"/>
                    <a:pt x="768" y="392"/>
                  </a:cubicBezTo>
                  <a:cubicBezTo>
                    <a:pt x="768" y="388"/>
                    <a:pt x="768" y="385"/>
                    <a:pt x="768" y="381"/>
                  </a:cubicBezTo>
                  <a:cubicBezTo>
                    <a:pt x="766" y="341"/>
                    <a:pt x="750" y="307"/>
                    <a:pt x="724" y="285"/>
                  </a:cubicBezTo>
                  <a:cubicBezTo>
                    <a:pt x="698" y="262"/>
                    <a:pt x="662" y="250"/>
                    <a:pt x="622" y="253"/>
                  </a:cubicBezTo>
                  <a:cubicBezTo>
                    <a:pt x="614" y="254"/>
                    <a:pt x="608" y="255"/>
                    <a:pt x="601" y="257"/>
                  </a:cubicBezTo>
                  <a:cubicBezTo>
                    <a:pt x="607" y="252"/>
                    <a:pt x="612" y="247"/>
                    <a:pt x="615" y="242"/>
                  </a:cubicBezTo>
                  <a:cubicBezTo>
                    <a:pt x="685" y="122"/>
                    <a:pt x="685" y="122"/>
                    <a:pt x="685" y="122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648" y="100"/>
                    <a:pt x="648" y="100"/>
                    <a:pt x="648" y="100"/>
                  </a:cubicBezTo>
                  <a:cubicBezTo>
                    <a:pt x="648" y="100"/>
                    <a:pt x="644" y="107"/>
                    <a:pt x="642" y="110"/>
                  </a:cubicBezTo>
                  <a:cubicBezTo>
                    <a:pt x="638" y="109"/>
                    <a:pt x="631" y="104"/>
                    <a:pt x="631" y="104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10" y="141"/>
                    <a:pt x="610" y="141"/>
                    <a:pt x="610" y="141"/>
                  </a:cubicBezTo>
                  <a:cubicBezTo>
                    <a:pt x="610" y="141"/>
                    <a:pt x="617" y="146"/>
                    <a:pt x="619" y="147"/>
                  </a:cubicBezTo>
                  <a:cubicBezTo>
                    <a:pt x="617" y="151"/>
                    <a:pt x="616" y="153"/>
                    <a:pt x="614" y="157"/>
                  </a:cubicBezTo>
                  <a:cubicBezTo>
                    <a:pt x="606" y="151"/>
                    <a:pt x="591" y="141"/>
                    <a:pt x="574" y="134"/>
                  </a:cubicBezTo>
                  <a:cubicBezTo>
                    <a:pt x="576" y="127"/>
                    <a:pt x="578" y="119"/>
                    <a:pt x="580" y="111"/>
                  </a:cubicBezTo>
                  <a:cubicBezTo>
                    <a:pt x="584" y="112"/>
                    <a:pt x="593" y="115"/>
                    <a:pt x="593" y="115"/>
                  </a:cubicBezTo>
                  <a:cubicBezTo>
                    <a:pt x="613" y="97"/>
                    <a:pt x="613" y="97"/>
                    <a:pt x="613" y="97"/>
                  </a:cubicBezTo>
                  <a:cubicBezTo>
                    <a:pt x="605" y="71"/>
                    <a:pt x="605" y="71"/>
                    <a:pt x="605" y="71"/>
                  </a:cubicBezTo>
                  <a:cubicBezTo>
                    <a:pt x="605" y="71"/>
                    <a:pt x="596" y="69"/>
                    <a:pt x="592" y="68"/>
                  </a:cubicBezTo>
                  <a:cubicBezTo>
                    <a:pt x="593" y="64"/>
                    <a:pt x="595" y="55"/>
                    <a:pt x="595" y="55"/>
                  </a:cubicBezTo>
                  <a:cubicBezTo>
                    <a:pt x="578" y="34"/>
                    <a:pt x="578" y="34"/>
                    <a:pt x="578" y="34"/>
                  </a:cubicBezTo>
                  <a:cubicBezTo>
                    <a:pt x="552" y="43"/>
                    <a:pt x="552" y="43"/>
                    <a:pt x="552" y="43"/>
                  </a:cubicBezTo>
                  <a:cubicBezTo>
                    <a:pt x="552" y="43"/>
                    <a:pt x="550" y="52"/>
                    <a:pt x="549" y="56"/>
                  </a:cubicBezTo>
                  <a:cubicBezTo>
                    <a:pt x="545" y="55"/>
                    <a:pt x="536" y="52"/>
                    <a:pt x="536" y="52"/>
                  </a:cubicBezTo>
                  <a:cubicBezTo>
                    <a:pt x="515" y="70"/>
                    <a:pt x="515" y="70"/>
                    <a:pt x="515" y="70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33" y="98"/>
                    <a:pt x="537" y="99"/>
                  </a:cubicBezTo>
                  <a:cubicBezTo>
                    <a:pt x="535" y="107"/>
                    <a:pt x="533" y="113"/>
                    <a:pt x="531" y="120"/>
                  </a:cubicBezTo>
                  <a:cubicBezTo>
                    <a:pt x="521" y="118"/>
                    <a:pt x="502" y="114"/>
                    <a:pt x="480" y="112"/>
                  </a:cubicBezTo>
                  <a:cubicBezTo>
                    <a:pt x="480" y="85"/>
                    <a:pt x="480" y="85"/>
                    <a:pt x="480" y="85"/>
                  </a:cubicBezTo>
                  <a:cubicBezTo>
                    <a:pt x="495" y="85"/>
                    <a:pt x="495" y="85"/>
                    <a:pt x="495" y="85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80" y="34"/>
                    <a:pt x="480" y="34"/>
                    <a:pt x="480" y="34"/>
                  </a:cubicBezTo>
                  <a:cubicBezTo>
                    <a:pt x="480" y="18"/>
                    <a:pt x="480" y="18"/>
                    <a:pt x="480" y="18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28" y="18"/>
                    <a:pt x="428" y="18"/>
                    <a:pt x="428" y="18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13" y="34"/>
                    <a:pt x="413" y="34"/>
                    <a:pt x="413" y="34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3" y="85"/>
                    <a:pt x="413" y="85"/>
                    <a:pt x="413" y="85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8" y="112"/>
                    <a:pt x="428" y="112"/>
                    <a:pt x="428" y="112"/>
                  </a:cubicBezTo>
                  <a:cubicBezTo>
                    <a:pt x="406" y="114"/>
                    <a:pt x="388" y="118"/>
                    <a:pt x="377" y="120"/>
                  </a:cubicBezTo>
                  <a:cubicBezTo>
                    <a:pt x="375" y="113"/>
                    <a:pt x="373" y="107"/>
                    <a:pt x="371" y="99"/>
                  </a:cubicBezTo>
                  <a:cubicBezTo>
                    <a:pt x="376" y="98"/>
                    <a:pt x="384" y="96"/>
                    <a:pt x="384" y="96"/>
                  </a:cubicBezTo>
                  <a:cubicBezTo>
                    <a:pt x="393" y="70"/>
                    <a:pt x="393" y="70"/>
                    <a:pt x="393" y="70"/>
                  </a:cubicBezTo>
                  <a:cubicBezTo>
                    <a:pt x="372" y="52"/>
                    <a:pt x="372" y="52"/>
                    <a:pt x="372" y="52"/>
                  </a:cubicBezTo>
                  <a:cubicBezTo>
                    <a:pt x="372" y="52"/>
                    <a:pt x="364" y="55"/>
                    <a:pt x="359" y="56"/>
                  </a:cubicBezTo>
                  <a:cubicBezTo>
                    <a:pt x="358" y="52"/>
                    <a:pt x="356" y="43"/>
                    <a:pt x="356" y="43"/>
                  </a:cubicBezTo>
                  <a:cubicBezTo>
                    <a:pt x="330" y="34"/>
                    <a:pt x="330" y="34"/>
                    <a:pt x="330" y="34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13" y="55"/>
                    <a:pt x="315" y="64"/>
                    <a:pt x="316" y="68"/>
                  </a:cubicBezTo>
                  <a:cubicBezTo>
                    <a:pt x="312" y="69"/>
                    <a:pt x="303" y="71"/>
                    <a:pt x="303" y="71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5" y="115"/>
                    <a:pt x="324" y="112"/>
                    <a:pt x="328" y="111"/>
                  </a:cubicBezTo>
                  <a:cubicBezTo>
                    <a:pt x="330" y="119"/>
                    <a:pt x="332" y="127"/>
                    <a:pt x="334" y="134"/>
                  </a:cubicBezTo>
                  <a:cubicBezTo>
                    <a:pt x="317" y="141"/>
                    <a:pt x="303" y="151"/>
                    <a:pt x="294" y="157"/>
                  </a:cubicBezTo>
                  <a:cubicBezTo>
                    <a:pt x="292" y="153"/>
                    <a:pt x="291" y="151"/>
                    <a:pt x="289" y="147"/>
                  </a:cubicBezTo>
                  <a:cubicBezTo>
                    <a:pt x="291" y="146"/>
                    <a:pt x="298" y="141"/>
                    <a:pt x="298" y="141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7" y="104"/>
                    <a:pt x="270" y="109"/>
                    <a:pt x="266" y="110"/>
                  </a:cubicBezTo>
                  <a:cubicBezTo>
                    <a:pt x="264" y="107"/>
                    <a:pt x="260" y="100"/>
                    <a:pt x="260" y="100"/>
                  </a:cubicBezTo>
                  <a:cubicBezTo>
                    <a:pt x="234" y="98"/>
                    <a:pt x="234" y="98"/>
                    <a:pt x="234" y="98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93" y="241"/>
                    <a:pt x="293" y="241"/>
                    <a:pt x="293" y="241"/>
                  </a:cubicBezTo>
                  <a:cubicBezTo>
                    <a:pt x="296" y="247"/>
                    <a:pt x="300" y="252"/>
                    <a:pt x="307" y="257"/>
                  </a:cubicBezTo>
                  <a:cubicBezTo>
                    <a:pt x="300" y="255"/>
                    <a:pt x="294" y="254"/>
                    <a:pt x="287" y="253"/>
                  </a:cubicBezTo>
                  <a:cubicBezTo>
                    <a:pt x="246" y="250"/>
                    <a:pt x="210" y="262"/>
                    <a:pt x="184" y="285"/>
                  </a:cubicBezTo>
                  <a:cubicBezTo>
                    <a:pt x="158" y="307"/>
                    <a:pt x="143" y="341"/>
                    <a:pt x="140" y="381"/>
                  </a:cubicBezTo>
                  <a:cubicBezTo>
                    <a:pt x="140" y="385"/>
                    <a:pt x="140" y="388"/>
                    <a:pt x="140" y="392"/>
                  </a:cubicBezTo>
                  <a:cubicBezTo>
                    <a:pt x="140" y="422"/>
                    <a:pt x="148" y="451"/>
                    <a:pt x="155" y="476"/>
                  </a:cubicBezTo>
                  <a:cubicBezTo>
                    <a:pt x="160" y="496"/>
                    <a:pt x="165" y="514"/>
                    <a:pt x="165" y="529"/>
                  </a:cubicBezTo>
                  <a:cubicBezTo>
                    <a:pt x="165" y="530"/>
                    <a:pt x="165" y="532"/>
                    <a:pt x="165" y="533"/>
                  </a:cubicBezTo>
                  <a:cubicBezTo>
                    <a:pt x="164" y="546"/>
                    <a:pt x="162" y="552"/>
                    <a:pt x="160" y="555"/>
                  </a:cubicBezTo>
                  <a:cubicBezTo>
                    <a:pt x="127" y="556"/>
                    <a:pt x="113" y="579"/>
                    <a:pt x="112" y="601"/>
                  </a:cubicBezTo>
                  <a:cubicBezTo>
                    <a:pt x="112" y="602"/>
                    <a:pt x="112" y="602"/>
                    <a:pt x="112" y="603"/>
                  </a:cubicBezTo>
                  <a:cubicBezTo>
                    <a:pt x="112" y="623"/>
                    <a:pt x="126" y="639"/>
                    <a:pt x="146" y="645"/>
                  </a:cubicBezTo>
                  <a:cubicBezTo>
                    <a:pt x="132" y="651"/>
                    <a:pt x="121" y="662"/>
                    <a:pt x="113" y="676"/>
                  </a:cubicBezTo>
                  <a:cubicBezTo>
                    <a:pt x="55" y="676"/>
                    <a:pt x="55" y="676"/>
                    <a:pt x="55" y="676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48" y="779"/>
                    <a:pt x="48" y="779"/>
                    <a:pt x="48" y="779"/>
                  </a:cubicBezTo>
                  <a:cubicBezTo>
                    <a:pt x="46" y="813"/>
                    <a:pt x="41" y="837"/>
                    <a:pt x="29" y="860"/>
                  </a:cubicBezTo>
                  <a:cubicBezTo>
                    <a:pt x="17" y="886"/>
                    <a:pt x="16" y="919"/>
                    <a:pt x="16" y="929"/>
                  </a:cubicBezTo>
                  <a:cubicBezTo>
                    <a:pt x="16" y="952"/>
                    <a:pt x="22" y="1012"/>
                    <a:pt x="82" y="1060"/>
                  </a:cubicBezTo>
                  <a:cubicBezTo>
                    <a:pt x="109" y="1082"/>
                    <a:pt x="133" y="1087"/>
                    <a:pt x="155" y="1091"/>
                  </a:cubicBezTo>
                  <a:cubicBezTo>
                    <a:pt x="171" y="1095"/>
                    <a:pt x="186" y="1098"/>
                    <a:pt x="203" y="1106"/>
                  </a:cubicBezTo>
                  <a:cubicBezTo>
                    <a:pt x="241" y="1125"/>
                    <a:pt x="254" y="1143"/>
                    <a:pt x="265" y="1156"/>
                  </a:cubicBezTo>
                  <a:cubicBezTo>
                    <a:pt x="267" y="1159"/>
                    <a:pt x="267" y="1159"/>
                    <a:pt x="267" y="1159"/>
                  </a:cubicBezTo>
                  <a:cubicBezTo>
                    <a:pt x="333" y="1244"/>
                    <a:pt x="420" y="1253"/>
                    <a:pt x="454" y="1253"/>
                  </a:cubicBezTo>
                  <a:cubicBezTo>
                    <a:pt x="488" y="1253"/>
                    <a:pt x="575" y="1244"/>
                    <a:pt x="642" y="1159"/>
                  </a:cubicBezTo>
                  <a:cubicBezTo>
                    <a:pt x="644" y="1156"/>
                    <a:pt x="644" y="1156"/>
                    <a:pt x="644" y="1156"/>
                  </a:cubicBezTo>
                  <a:cubicBezTo>
                    <a:pt x="654" y="1143"/>
                    <a:pt x="667" y="1125"/>
                    <a:pt x="705" y="1106"/>
                  </a:cubicBezTo>
                  <a:cubicBezTo>
                    <a:pt x="722" y="1098"/>
                    <a:pt x="737" y="1095"/>
                    <a:pt x="753" y="1091"/>
                  </a:cubicBezTo>
                  <a:cubicBezTo>
                    <a:pt x="775" y="1087"/>
                    <a:pt x="799" y="1082"/>
                    <a:pt x="826" y="1060"/>
                  </a:cubicBezTo>
                  <a:cubicBezTo>
                    <a:pt x="886" y="1012"/>
                    <a:pt x="892" y="952"/>
                    <a:pt x="892" y="929"/>
                  </a:cubicBezTo>
                  <a:cubicBezTo>
                    <a:pt x="892" y="919"/>
                    <a:pt x="892" y="886"/>
                    <a:pt x="879" y="860"/>
                  </a:cubicBezTo>
                  <a:cubicBezTo>
                    <a:pt x="868" y="837"/>
                    <a:pt x="862" y="813"/>
                    <a:pt x="860" y="779"/>
                  </a:cubicBezTo>
                  <a:cubicBezTo>
                    <a:pt x="908" y="730"/>
                    <a:pt x="908" y="730"/>
                    <a:pt x="908" y="730"/>
                  </a:cubicBezTo>
                  <a:lnTo>
                    <a:pt x="853" y="676"/>
                  </a:lnTo>
                  <a:close/>
                  <a:moveTo>
                    <a:pt x="780" y="685"/>
                  </a:moveTo>
                  <a:cubicBezTo>
                    <a:pt x="780" y="686"/>
                    <a:pt x="781" y="688"/>
                    <a:pt x="782" y="689"/>
                  </a:cubicBezTo>
                  <a:cubicBezTo>
                    <a:pt x="783" y="691"/>
                    <a:pt x="783" y="693"/>
                    <a:pt x="784" y="694"/>
                  </a:cubicBezTo>
                  <a:cubicBezTo>
                    <a:pt x="789" y="707"/>
                    <a:pt x="790" y="721"/>
                    <a:pt x="790" y="734"/>
                  </a:cubicBezTo>
                  <a:cubicBezTo>
                    <a:pt x="790" y="757"/>
                    <a:pt x="785" y="785"/>
                    <a:pt x="777" y="814"/>
                  </a:cubicBezTo>
                  <a:cubicBezTo>
                    <a:pt x="762" y="866"/>
                    <a:pt x="739" y="919"/>
                    <a:pt x="727" y="946"/>
                  </a:cubicBezTo>
                  <a:cubicBezTo>
                    <a:pt x="722" y="935"/>
                    <a:pt x="714" y="916"/>
                    <a:pt x="714" y="916"/>
                  </a:cubicBezTo>
                  <a:cubicBezTo>
                    <a:pt x="714" y="916"/>
                    <a:pt x="692" y="921"/>
                    <a:pt x="679" y="925"/>
                  </a:cubicBezTo>
                  <a:cubicBezTo>
                    <a:pt x="692" y="904"/>
                    <a:pt x="715" y="867"/>
                    <a:pt x="740" y="827"/>
                  </a:cubicBezTo>
                  <a:cubicBezTo>
                    <a:pt x="756" y="801"/>
                    <a:pt x="768" y="764"/>
                    <a:pt x="768" y="732"/>
                  </a:cubicBezTo>
                  <a:cubicBezTo>
                    <a:pt x="768" y="720"/>
                    <a:pt x="766" y="708"/>
                    <a:pt x="762" y="698"/>
                  </a:cubicBezTo>
                  <a:cubicBezTo>
                    <a:pt x="761" y="696"/>
                    <a:pt x="760" y="693"/>
                    <a:pt x="758" y="691"/>
                  </a:cubicBezTo>
                  <a:cubicBezTo>
                    <a:pt x="758" y="691"/>
                    <a:pt x="758" y="691"/>
                    <a:pt x="758" y="691"/>
                  </a:cubicBezTo>
                  <a:cubicBezTo>
                    <a:pt x="758" y="691"/>
                    <a:pt x="758" y="691"/>
                    <a:pt x="758" y="691"/>
                  </a:cubicBezTo>
                  <a:cubicBezTo>
                    <a:pt x="751" y="680"/>
                    <a:pt x="739" y="671"/>
                    <a:pt x="723" y="671"/>
                  </a:cubicBezTo>
                  <a:cubicBezTo>
                    <a:pt x="701" y="671"/>
                    <a:pt x="687" y="689"/>
                    <a:pt x="687" y="706"/>
                  </a:cubicBezTo>
                  <a:cubicBezTo>
                    <a:pt x="705" y="706"/>
                    <a:pt x="705" y="706"/>
                    <a:pt x="705" y="706"/>
                  </a:cubicBezTo>
                  <a:cubicBezTo>
                    <a:pt x="705" y="706"/>
                    <a:pt x="705" y="705"/>
                    <a:pt x="705" y="704"/>
                  </a:cubicBezTo>
                  <a:cubicBezTo>
                    <a:pt x="706" y="698"/>
                    <a:pt x="712" y="689"/>
                    <a:pt x="723" y="689"/>
                  </a:cubicBezTo>
                  <a:cubicBezTo>
                    <a:pt x="731" y="689"/>
                    <a:pt x="737" y="693"/>
                    <a:pt x="741" y="698"/>
                  </a:cubicBezTo>
                  <a:cubicBezTo>
                    <a:pt x="742" y="699"/>
                    <a:pt x="742" y="700"/>
                    <a:pt x="743" y="702"/>
                  </a:cubicBezTo>
                  <a:cubicBezTo>
                    <a:pt x="744" y="702"/>
                    <a:pt x="744" y="703"/>
                    <a:pt x="744" y="704"/>
                  </a:cubicBezTo>
                  <a:cubicBezTo>
                    <a:pt x="746" y="708"/>
                    <a:pt x="747" y="712"/>
                    <a:pt x="747" y="716"/>
                  </a:cubicBezTo>
                  <a:cubicBezTo>
                    <a:pt x="747" y="736"/>
                    <a:pt x="733" y="749"/>
                    <a:pt x="711" y="749"/>
                  </a:cubicBezTo>
                  <a:cubicBezTo>
                    <a:pt x="687" y="749"/>
                    <a:pt x="669" y="731"/>
                    <a:pt x="669" y="706"/>
                  </a:cubicBezTo>
                  <a:cubicBezTo>
                    <a:pt x="669" y="685"/>
                    <a:pt x="686" y="655"/>
                    <a:pt x="722" y="655"/>
                  </a:cubicBezTo>
                  <a:cubicBezTo>
                    <a:pt x="753" y="655"/>
                    <a:pt x="770" y="668"/>
                    <a:pt x="780" y="685"/>
                  </a:cubicBezTo>
                  <a:moveTo>
                    <a:pt x="260" y="709"/>
                  </a:moveTo>
                  <a:cubicBezTo>
                    <a:pt x="260" y="624"/>
                    <a:pt x="275" y="544"/>
                    <a:pt x="303" y="479"/>
                  </a:cubicBezTo>
                  <a:cubicBezTo>
                    <a:pt x="303" y="570"/>
                    <a:pt x="303" y="570"/>
                    <a:pt x="303" y="570"/>
                  </a:cubicBezTo>
                  <a:cubicBezTo>
                    <a:pt x="303" y="570"/>
                    <a:pt x="331" y="542"/>
                    <a:pt x="338" y="535"/>
                  </a:cubicBezTo>
                  <a:cubicBezTo>
                    <a:pt x="345" y="542"/>
                    <a:pt x="374" y="571"/>
                    <a:pt x="374" y="571"/>
                  </a:cubicBezTo>
                  <a:cubicBezTo>
                    <a:pt x="374" y="490"/>
                    <a:pt x="374" y="490"/>
                    <a:pt x="374" y="490"/>
                  </a:cubicBezTo>
                  <a:cubicBezTo>
                    <a:pt x="546" y="603"/>
                    <a:pt x="546" y="603"/>
                    <a:pt x="546" y="603"/>
                  </a:cubicBezTo>
                  <a:cubicBezTo>
                    <a:pt x="407" y="603"/>
                    <a:pt x="407" y="603"/>
                    <a:pt x="407" y="603"/>
                  </a:cubicBezTo>
                  <a:cubicBezTo>
                    <a:pt x="407" y="603"/>
                    <a:pt x="435" y="631"/>
                    <a:pt x="442" y="639"/>
                  </a:cubicBezTo>
                  <a:cubicBezTo>
                    <a:pt x="435" y="646"/>
                    <a:pt x="407" y="674"/>
                    <a:pt x="407" y="674"/>
                  </a:cubicBezTo>
                  <a:cubicBezTo>
                    <a:pt x="647" y="674"/>
                    <a:pt x="647" y="674"/>
                    <a:pt x="647" y="674"/>
                  </a:cubicBezTo>
                  <a:cubicBezTo>
                    <a:pt x="648" y="686"/>
                    <a:pt x="648" y="697"/>
                    <a:pt x="648" y="709"/>
                  </a:cubicBezTo>
                  <a:lnTo>
                    <a:pt x="260" y="709"/>
                  </a:lnTo>
                  <a:close/>
                  <a:moveTo>
                    <a:pt x="648" y="728"/>
                  </a:moveTo>
                  <a:cubicBezTo>
                    <a:pt x="647" y="826"/>
                    <a:pt x="626" y="917"/>
                    <a:pt x="590" y="987"/>
                  </a:cubicBezTo>
                  <a:cubicBezTo>
                    <a:pt x="553" y="1057"/>
                    <a:pt x="505" y="1096"/>
                    <a:pt x="454" y="1096"/>
                  </a:cubicBezTo>
                  <a:cubicBezTo>
                    <a:pt x="403" y="1096"/>
                    <a:pt x="355" y="1057"/>
                    <a:pt x="318" y="987"/>
                  </a:cubicBezTo>
                  <a:cubicBezTo>
                    <a:pt x="282" y="917"/>
                    <a:pt x="261" y="826"/>
                    <a:pt x="260" y="728"/>
                  </a:cubicBezTo>
                  <a:lnTo>
                    <a:pt x="648" y="728"/>
                  </a:lnTo>
                  <a:close/>
                  <a:moveTo>
                    <a:pt x="209" y="499"/>
                  </a:moveTo>
                  <a:cubicBezTo>
                    <a:pt x="204" y="477"/>
                    <a:pt x="199" y="455"/>
                    <a:pt x="199" y="425"/>
                  </a:cubicBezTo>
                  <a:cubicBezTo>
                    <a:pt x="199" y="420"/>
                    <a:pt x="199" y="414"/>
                    <a:pt x="199" y="408"/>
                  </a:cubicBezTo>
                  <a:cubicBezTo>
                    <a:pt x="203" y="359"/>
                    <a:pt x="231" y="338"/>
                    <a:pt x="248" y="330"/>
                  </a:cubicBezTo>
                  <a:cubicBezTo>
                    <a:pt x="253" y="328"/>
                    <a:pt x="259" y="326"/>
                    <a:pt x="264" y="325"/>
                  </a:cubicBezTo>
                  <a:cubicBezTo>
                    <a:pt x="258" y="332"/>
                    <a:pt x="254" y="341"/>
                    <a:pt x="254" y="351"/>
                  </a:cubicBezTo>
                  <a:cubicBezTo>
                    <a:pt x="254" y="352"/>
                    <a:pt x="254" y="354"/>
                    <a:pt x="254" y="355"/>
                  </a:cubicBezTo>
                  <a:cubicBezTo>
                    <a:pt x="254" y="384"/>
                    <a:pt x="274" y="405"/>
                    <a:pt x="305" y="407"/>
                  </a:cubicBezTo>
                  <a:cubicBezTo>
                    <a:pt x="310" y="407"/>
                    <a:pt x="315" y="407"/>
                    <a:pt x="320" y="406"/>
                  </a:cubicBezTo>
                  <a:cubicBezTo>
                    <a:pt x="314" y="416"/>
                    <a:pt x="308" y="426"/>
                    <a:pt x="302" y="437"/>
                  </a:cubicBezTo>
                  <a:cubicBezTo>
                    <a:pt x="269" y="499"/>
                    <a:pt x="249" y="579"/>
                    <a:pt x="243" y="665"/>
                  </a:cubicBezTo>
                  <a:cubicBezTo>
                    <a:pt x="231" y="649"/>
                    <a:pt x="213" y="638"/>
                    <a:pt x="190" y="637"/>
                  </a:cubicBezTo>
                  <a:cubicBezTo>
                    <a:pt x="203" y="627"/>
                    <a:pt x="214" y="607"/>
                    <a:pt x="217" y="569"/>
                  </a:cubicBezTo>
                  <a:cubicBezTo>
                    <a:pt x="217" y="565"/>
                    <a:pt x="217" y="562"/>
                    <a:pt x="217" y="558"/>
                  </a:cubicBezTo>
                  <a:cubicBezTo>
                    <a:pt x="217" y="537"/>
                    <a:pt x="213" y="518"/>
                    <a:pt x="209" y="499"/>
                  </a:cubicBezTo>
                  <a:moveTo>
                    <a:pt x="538" y="348"/>
                  </a:moveTo>
                  <a:cubicBezTo>
                    <a:pt x="538" y="349"/>
                    <a:pt x="538" y="349"/>
                    <a:pt x="538" y="350"/>
                  </a:cubicBezTo>
                  <a:cubicBezTo>
                    <a:pt x="526" y="340"/>
                    <a:pt x="513" y="332"/>
                    <a:pt x="499" y="327"/>
                  </a:cubicBezTo>
                  <a:cubicBezTo>
                    <a:pt x="499" y="318"/>
                    <a:pt x="499" y="301"/>
                    <a:pt x="507" y="286"/>
                  </a:cubicBezTo>
                  <a:cubicBezTo>
                    <a:pt x="531" y="283"/>
                    <a:pt x="554" y="278"/>
                    <a:pt x="572" y="271"/>
                  </a:cubicBezTo>
                  <a:cubicBezTo>
                    <a:pt x="568" y="274"/>
                    <a:pt x="564" y="278"/>
                    <a:pt x="560" y="282"/>
                  </a:cubicBezTo>
                  <a:cubicBezTo>
                    <a:pt x="544" y="300"/>
                    <a:pt x="536" y="324"/>
                    <a:pt x="538" y="348"/>
                  </a:cubicBezTo>
                  <a:moveTo>
                    <a:pt x="454" y="271"/>
                  </a:moveTo>
                  <a:cubicBezTo>
                    <a:pt x="369" y="271"/>
                    <a:pt x="313" y="246"/>
                    <a:pt x="309" y="233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9" y="232"/>
                    <a:pt x="309" y="231"/>
                    <a:pt x="309" y="231"/>
                  </a:cubicBezTo>
                  <a:cubicBezTo>
                    <a:pt x="309" y="210"/>
                    <a:pt x="367" y="178"/>
                    <a:pt x="454" y="178"/>
                  </a:cubicBezTo>
                  <a:cubicBezTo>
                    <a:pt x="541" y="178"/>
                    <a:pt x="599" y="210"/>
                    <a:pt x="599" y="231"/>
                  </a:cubicBezTo>
                  <a:cubicBezTo>
                    <a:pt x="599" y="245"/>
                    <a:pt x="543" y="271"/>
                    <a:pt x="454" y="271"/>
                  </a:cubicBezTo>
                  <a:moveTo>
                    <a:pt x="487" y="288"/>
                  </a:moveTo>
                  <a:cubicBezTo>
                    <a:pt x="482" y="300"/>
                    <a:pt x="481" y="312"/>
                    <a:pt x="481" y="321"/>
                  </a:cubicBezTo>
                  <a:cubicBezTo>
                    <a:pt x="472" y="319"/>
                    <a:pt x="463" y="318"/>
                    <a:pt x="454" y="318"/>
                  </a:cubicBezTo>
                  <a:cubicBezTo>
                    <a:pt x="445" y="318"/>
                    <a:pt x="436" y="319"/>
                    <a:pt x="427" y="321"/>
                  </a:cubicBezTo>
                  <a:cubicBezTo>
                    <a:pt x="427" y="312"/>
                    <a:pt x="426" y="300"/>
                    <a:pt x="422" y="288"/>
                  </a:cubicBezTo>
                  <a:cubicBezTo>
                    <a:pt x="432" y="289"/>
                    <a:pt x="443" y="289"/>
                    <a:pt x="454" y="289"/>
                  </a:cubicBezTo>
                  <a:cubicBezTo>
                    <a:pt x="465" y="289"/>
                    <a:pt x="476" y="289"/>
                    <a:pt x="487" y="288"/>
                  </a:cubicBezTo>
                  <a:moveTo>
                    <a:pt x="401" y="286"/>
                  </a:moveTo>
                  <a:cubicBezTo>
                    <a:pt x="409" y="301"/>
                    <a:pt x="409" y="318"/>
                    <a:pt x="409" y="327"/>
                  </a:cubicBezTo>
                  <a:cubicBezTo>
                    <a:pt x="395" y="332"/>
                    <a:pt x="382" y="340"/>
                    <a:pt x="370" y="350"/>
                  </a:cubicBezTo>
                  <a:cubicBezTo>
                    <a:pt x="370" y="349"/>
                    <a:pt x="370" y="349"/>
                    <a:pt x="370" y="348"/>
                  </a:cubicBezTo>
                  <a:cubicBezTo>
                    <a:pt x="372" y="324"/>
                    <a:pt x="364" y="300"/>
                    <a:pt x="348" y="282"/>
                  </a:cubicBezTo>
                  <a:cubicBezTo>
                    <a:pt x="345" y="278"/>
                    <a:pt x="341" y="274"/>
                    <a:pt x="336" y="271"/>
                  </a:cubicBezTo>
                  <a:cubicBezTo>
                    <a:pt x="355" y="278"/>
                    <a:pt x="377" y="283"/>
                    <a:pt x="401" y="286"/>
                  </a:cubicBezTo>
                  <a:moveTo>
                    <a:pt x="454" y="336"/>
                  </a:moveTo>
                  <a:cubicBezTo>
                    <a:pt x="505" y="336"/>
                    <a:pt x="553" y="375"/>
                    <a:pt x="590" y="445"/>
                  </a:cubicBezTo>
                  <a:cubicBezTo>
                    <a:pt x="610" y="483"/>
                    <a:pt x="625" y="528"/>
                    <a:pt x="635" y="576"/>
                  </a:cubicBezTo>
                  <a:cubicBezTo>
                    <a:pt x="354" y="391"/>
                    <a:pt x="354" y="391"/>
                    <a:pt x="354" y="391"/>
                  </a:cubicBezTo>
                  <a:cubicBezTo>
                    <a:pt x="384" y="355"/>
                    <a:pt x="418" y="336"/>
                    <a:pt x="454" y="336"/>
                  </a:cubicBezTo>
                  <a:moveTo>
                    <a:pt x="639" y="601"/>
                  </a:moveTo>
                  <a:cubicBezTo>
                    <a:pt x="642" y="616"/>
                    <a:pt x="644" y="631"/>
                    <a:pt x="645" y="647"/>
                  </a:cubicBezTo>
                  <a:cubicBezTo>
                    <a:pt x="324" y="435"/>
                    <a:pt x="324" y="435"/>
                    <a:pt x="324" y="435"/>
                  </a:cubicBezTo>
                  <a:cubicBezTo>
                    <a:pt x="330" y="424"/>
                    <a:pt x="336" y="414"/>
                    <a:pt x="343" y="405"/>
                  </a:cubicBezTo>
                  <a:lnTo>
                    <a:pt x="639" y="601"/>
                  </a:lnTo>
                  <a:close/>
                  <a:moveTo>
                    <a:pt x="451" y="621"/>
                  </a:moveTo>
                  <a:cubicBezTo>
                    <a:pt x="479" y="621"/>
                    <a:pt x="556" y="621"/>
                    <a:pt x="573" y="621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451" y="656"/>
                    <a:pt x="451" y="656"/>
                    <a:pt x="451" y="656"/>
                  </a:cubicBezTo>
                  <a:cubicBezTo>
                    <a:pt x="456" y="651"/>
                    <a:pt x="468" y="639"/>
                    <a:pt x="468" y="639"/>
                  </a:cubicBezTo>
                  <a:cubicBezTo>
                    <a:pt x="468" y="639"/>
                    <a:pt x="456" y="627"/>
                    <a:pt x="451" y="621"/>
                  </a:cubicBezTo>
                  <a:moveTo>
                    <a:pt x="355" y="478"/>
                  </a:moveTo>
                  <a:cubicBezTo>
                    <a:pt x="355" y="526"/>
                    <a:pt x="355" y="526"/>
                    <a:pt x="355" y="526"/>
                  </a:cubicBezTo>
                  <a:cubicBezTo>
                    <a:pt x="350" y="521"/>
                    <a:pt x="338" y="509"/>
                    <a:pt x="338" y="509"/>
                  </a:cubicBezTo>
                  <a:cubicBezTo>
                    <a:pt x="338" y="509"/>
                    <a:pt x="326" y="521"/>
                    <a:pt x="321" y="526"/>
                  </a:cubicBezTo>
                  <a:cubicBezTo>
                    <a:pt x="321" y="455"/>
                    <a:pt x="321" y="455"/>
                    <a:pt x="321" y="455"/>
                  </a:cubicBezTo>
                  <a:lnTo>
                    <a:pt x="355" y="478"/>
                  </a:lnTo>
                  <a:close/>
                  <a:moveTo>
                    <a:pt x="606" y="437"/>
                  </a:moveTo>
                  <a:cubicBezTo>
                    <a:pt x="600" y="426"/>
                    <a:pt x="594" y="416"/>
                    <a:pt x="588" y="406"/>
                  </a:cubicBezTo>
                  <a:cubicBezTo>
                    <a:pt x="593" y="407"/>
                    <a:pt x="598" y="407"/>
                    <a:pt x="604" y="407"/>
                  </a:cubicBezTo>
                  <a:cubicBezTo>
                    <a:pt x="634" y="405"/>
                    <a:pt x="654" y="384"/>
                    <a:pt x="654" y="355"/>
                  </a:cubicBezTo>
                  <a:cubicBezTo>
                    <a:pt x="654" y="354"/>
                    <a:pt x="654" y="352"/>
                    <a:pt x="654" y="351"/>
                  </a:cubicBezTo>
                  <a:cubicBezTo>
                    <a:pt x="654" y="341"/>
                    <a:pt x="650" y="332"/>
                    <a:pt x="644" y="325"/>
                  </a:cubicBezTo>
                  <a:cubicBezTo>
                    <a:pt x="650" y="326"/>
                    <a:pt x="655" y="328"/>
                    <a:pt x="660" y="330"/>
                  </a:cubicBezTo>
                  <a:cubicBezTo>
                    <a:pt x="677" y="338"/>
                    <a:pt x="706" y="359"/>
                    <a:pt x="709" y="408"/>
                  </a:cubicBezTo>
                  <a:cubicBezTo>
                    <a:pt x="709" y="414"/>
                    <a:pt x="709" y="420"/>
                    <a:pt x="709" y="425"/>
                  </a:cubicBezTo>
                  <a:cubicBezTo>
                    <a:pt x="709" y="455"/>
                    <a:pt x="704" y="477"/>
                    <a:pt x="699" y="499"/>
                  </a:cubicBezTo>
                  <a:cubicBezTo>
                    <a:pt x="695" y="518"/>
                    <a:pt x="691" y="537"/>
                    <a:pt x="691" y="558"/>
                  </a:cubicBezTo>
                  <a:cubicBezTo>
                    <a:pt x="691" y="562"/>
                    <a:pt x="691" y="565"/>
                    <a:pt x="691" y="569"/>
                  </a:cubicBezTo>
                  <a:cubicBezTo>
                    <a:pt x="694" y="607"/>
                    <a:pt x="705" y="627"/>
                    <a:pt x="718" y="637"/>
                  </a:cubicBezTo>
                  <a:cubicBezTo>
                    <a:pt x="695" y="638"/>
                    <a:pt x="677" y="649"/>
                    <a:pt x="665" y="665"/>
                  </a:cubicBezTo>
                  <a:cubicBezTo>
                    <a:pt x="659" y="579"/>
                    <a:pt x="639" y="499"/>
                    <a:pt x="606" y="437"/>
                  </a:cubicBezTo>
                  <a:moveTo>
                    <a:pt x="623" y="271"/>
                  </a:moveTo>
                  <a:cubicBezTo>
                    <a:pt x="658" y="269"/>
                    <a:pt x="690" y="279"/>
                    <a:pt x="712" y="298"/>
                  </a:cubicBezTo>
                  <a:cubicBezTo>
                    <a:pt x="735" y="318"/>
                    <a:pt x="748" y="347"/>
                    <a:pt x="750" y="382"/>
                  </a:cubicBezTo>
                  <a:cubicBezTo>
                    <a:pt x="752" y="414"/>
                    <a:pt x="743" y="444"/>
                    <a:pt x="736" y="471"/>
                  </a:cubicBezTo>
                  <a:cubicBezTo>
                    <a:pt x="730" y="494"/>
                    <a:pt x="724" y="516"/>
                    <a:pt x="725" y="534"/>
                  </a:cubicBezTo>
                  <a:cubicBezTo>
                    <a:pt x="727" y="561"/>
                    <a:pt x="735" y="570"/>
                    <a:pt x="737" y="572"/>
                  </a:cubicBezTo>
                  <a:cubicBezTo>
                    <a:pt x="740" y="574"/>
                    <a:pt x="740" y="574"/>
                    <a:pt x="740" y="574"/>
                  </a:cubicBezTo>
                  <a:cubicBezTo>
                    <a:pt x="744" y="574"/>
                    <a:pt x="744" y="574"/>
                    <a:pt x="744" y="574"/>
                  </a:cubicBezTo>
                  <a:cubicBezTo>
                    <a:pt x="773" y="572"/>
                    <a:pt x="777" y="593"/>
                    <a:pt x="778" y="602"/>
                  </a:cubicBezTo>
                  <a:cubicBezTo>
                    <a:pt x="779" y="616"/>
                    <a:pt x="766" y="627"/>
                    <a:pt x="749" y="628"/>
                  </a:cubicBezTo>
                  <a:cubicBezTo>
                    <a:pt x="720" y="630"/>
                    <a:pt x="711" y="596"/>
                    <a:pt x="709" y="568"/>
                  </a:cubicBezTo>
                  <a:cubicBezTo>
                    <a:pt x="708" y="544"/>
                    <a:pt x="712" y="525"/>
                    <a:pt x="717" y="503"/>
                  </a:cubicBezTo>
                  <a:cubicBezTo>
                    <a:pt x="723" y="477"/>
                    <a:pt x="730" y="448"/>
                    <a:pt x="727" y="406"/>
                  </a:cubicBezTo>
                  <a:cubicBezTo>
                    <a:pt x="724" y="364"/>
                    <a:pt x="703" y="330"/>
                    <a:pt x="668" y="314"/>
                  </a:cubicBezTo>
                  <a:cubicBezTo>
                    <a:pt x="641" y="301"/>
                    <a:pt x="610" y="301"/>
                    <a:pt x="591" y="314"/>
                  </a:cubicBezTo>
                  <a:cubicBezTo>
                    <a:pt x="591" y="315"/>
                    <a:pt x="591" y="315"/>
                    <a:pt x="591" y="315"/>
                  </a:cubicBezTo>
                  <a:cubicBezTo>
                    <a:pt x="580" y="322"/>
                    <a:pt x="574" y="333"/>
                    <a:pt x="574" y="344"/>
                  </a:cubicBezTo>
                  <a:cubicBezTo>
                    <a:pt x="574" y="345"/>
                    <a:pt x="574" y="346"/>
                    <a:pt x="574" y="346"/>
                  </a:cubicBezTo>
                  <a:cubicBezTo>
                    <a:pt x="593" y="345"/>
                    <a:pt x="593" y="345"/>
                    <a:pt x="593" y="345"/>
                  </a:cubicBezTo>
                  <a:cubicBezTo>
                    <a:pt x="592" y="338"/>
                    <a:pt x="598" y="328"/>
                    <a:pt x="610" y="327"/>
                  </a:cubicBezTo>
                  <a:cubicBezTo>
                    <a:pt x="616" y="326"/>
                    <a:pt x="622" y="328"/>
                    <a:pt x="627" y="332"/>
                  </a:cubicBezTo>
                  <a:cubicBezTo>
                    <a:pt x="633" y="338"/>
                    <a:pt x="636" y="346"/>
                    <a:pt x="636" y="352"/>
                  </a:cubicBezTo>
                  <a:cubicBezTo>
                    <a:pt x="637" y="373"/>
                    <a:pt x="624" y="387"/>
                    <a:pt x="602" y="389"/>
                  </a:cubicBezTo>
                  <a:cubicBezTo>
                    <a:pt x="590" y="389"/>
                    <a:pt x="579" y="386"/>
                    <a:pt x="571" y="379"/>
                  </a:cubicBezTo>
                  <a:cubicBezTo>
                    <a:pt x="562" y="371"/>
                    <a:pt x="557" y="360"/>
                    <a:pt x="556" y="347"/>
                  </a:cubicBezTo>
                  <a:cubicBezTo>
                    <a:pt x="555" y="328"/>
                    <a:pt x="561" y="308"/>
                    <a:pt x="574" y="294"/>
                  </a:cubicBezTo>
                  <a:cubicBezTo>
                    <a:pt x="586" y="281"/>
                    <a:pt x="603" y="273"/>
                    <a:pt x="623" y="271"/>
                  </a:cubicBezTo>
                  <a:moveTo>
                    <a:pt x="297" y="212"/>
                  </a:moveTo>
                  <a:cubicBezTo>
                    <a:pt x="279" y="181"/>
                    <a:pt x="247" y="127"/>
                    <a:pt x="243" y="121"/>
                  </a:cubicBezTo>
                  <a:cubicBezTo>
                    <a:pt x="244" y="119"/>
                    <a:pt x="244" y="119"/>
                    <a:pt x="245" y="117"/>
                  </a:cubicBezTo>
                  <a:cubicBezTo>
                    <a:pt x="247" y="118"/>
                    <a:pt x="247" y="118"/>
                    <a:pt x="249" y="118"/>
                  </a:cubicBezTo>
                  <a:cubicBezTo>
                    <a:pt x="252" y="122"/>
                    <a:pt x="260" y="136"/>
                    <a:pt x="260" y="136"/>
                  </a:cubicBezTo>
                  <a:cubicBezTo>
                    <a:pt x="260" y="136"/>
                    <a:pt x="274" y="128"/>
                    <a:pt x="278" y="125"/>
                  </a:cubicBezTo>
                  <a:cubicBezTo>
                    <a:pt x="279" y="126"/>
                    <a:pt x="279" y="126"/>
                    <a:pt x="281" y="127"/>
                  </a:cubicBezTo>
                  <a:cubicBezTo>
                    <a:pt x="281" y="129"/>
                    <a:pt x="281" y="129"/>
                    <a:pt x="281" y="131"/>
                  </a:cubicBezTo>
                  <a:cubicBezTo>
                    <a:pt x="277" y="133"/>
                    <a:pt x="264" y="142"/>
                    <a:pt x="264" y="142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8" y="177"/>
                    <a:pt x="320" y="159"/>
                    <a:pt x="348" y="148"/>
                  </a:cubicBezTo>
                  <a:cubicBezTo>
                    <a:pt x="356" y="145"/>
                    <a:pt x="356" y="145"/>
                    <a:pt x="356" y="145"/>
                  </a:cubicBezTo>
                  <a:cubicBezTo>
                    <a:pt x="341" y="89"/>
                    <a:pt x="341" y="89"/>
                    <a:pt x="341" y="89"/>
                  </a:cubicBezTo>
                  <a:cubicBezTo>
                    <a:pt x="341" y="89"/>
                    <a:pt x="325" y="93"/>
                    <a:pt x="320" y="94"/>
                  </a:cubicBezTo>
                  <a:cubicBezTo>
                    <a:pt x="318" y="93"/>
                    <a:pt x="318" y="93"/>
                    <a:pt x="316" y="91"/>
                  </a:cubicBezTo>
                  <a:cubicBezTo>
                    <a:pt x="317" y="89"/>
                    <a:pt x="317" y="88"/>
                    <a:pt x="317" y="86"/>
                  </a:cubicBezTo>
                  <a:cubicBezTo>
                    <a:pt x="322" y="85"/>
                    <a:pt x="339" y="81"/>
                    <a:pt x="339" y="81"/>
                  </a:cubicBezTo>
                  <a:cubicBezTo>
                    <a:pt x="339" y="81"/>
                    <a:pt x="334" y="64"/>
                    <a:pt x="333" y="59"/>
                  </a:cubicBezTo>
                  <a:cubicBezTo>
                    <a:pt x="334" y="58"/>
                    <a:pt x="335" y="57"/>
                    <a:pt x="336" y="56"/>
                  </a:cubicBezTo>
                  <a:cubicBezTo>
                    <a:pt x="338" y="56"/>
                    <a:pt x="339" y="56"/>
                    <a:pt x="341" y="57"/>
                  </a:cubicBezTo>
                  <a:cubicBezTo>
                    <a:pt x="342" y="62"/>
                    <a:pt x="347" y="78"/>
                    <a:pt x="347" y="78"/>
                  </a:cubicBezTo>
                  <a:cubicBezTo>
                    <a:pt x="347" y="78"/>
                    <a:pt x="363" y="74"/>
                    <a:pt x="368" y="72"/>
                  </a:cubicBezTo>
                  <a:cubicBezTo>
                    <a:pt x="370" y="74"/>
                    <a:pt x="370" y="74"/>
                    <a:pt x="372" y="76"/>
                  </a:cubicBezTo>
                  <a:cubicBezTo>
                    <a:pt x="371" y="78"/>
                    <a:pt x="371" y="78"/>
                    <a:pt x="370" y="81"/>
                  </a:cubicBezTo>
                  <a:cubicBezTo>
                    <a:pt x="365" y="82"/>
                    <a:pt x="349" y="86"/>
                    <a:pt x="349" y="86"/>
                  </a:cubicBezTo>
                  <a:cubicBezTo>
                    <a:pt x="364" y="142"/>
                    <a:pt x="364" y="142"/>
                    <a:pt x="364" y="142"/>
                  </a:cubicBezTo>
                  <a:cubicBezTo>
                    <a:pt x="373" y="140"/>
                    <a:pt x="373" y="140"/>
                    <a:pt x="373" y="140"/>
                  </a:cubicBezTo>
                  <a:cubicBezTo>
                    <a:pt x="373" y="140"/>
                    <a:pt x="403" y="132"/>
                    <a:pt x="438" y="130"/>
                  </a:cubicBezTo>
                  <a:cubicBezTo>
                    <a:pt x="447" y="129"/>
                    <a:pt x="447" y="129"/>
                    <a:pt x="447" y="129"/>
                  </a:cubicBezTo>
                  <a:cubicBezTo>
                    <a:pt x="447" y="67"/>
                    <a:pt x="447" y="67"/>
                    <a:pt x="447" y="67"/>
                  </a:cubicBezTo>
                  <a:cubicBezTo>
                    <a:pt x="422" y="67"/>
                    <a:pt x="422" y="67"/>
                    <a:pt x="422" y="67"/>
                  </a:cubicBezTo>
                  <a:cubicBezTo>
                    <a:pt x="421" y="64"/>
                    <a:pt x="420" y="63"/>
                    <a:pt x="417" y="60"/>
                  </a:cubicBezTo>
                  <a:cubicBezTo>
                    <a:pt x="420" y="56"/>
                    <a:pt x="421" y="55"/>
                    <a:pt x="422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28"/>
                    <a:pt x="447" y="28"/>
                    <a:pt x="447" y="28"/>
                  </a:cubicBezTo>
                  <a:cubicBezTo>
                    <a:pt x="449" y="26"/>
                    <a:pt x="451" y="25"/>
                    <a:pt x="454" y="22"/>
                  </a:cubicBezTo>
                  <a:cubicBezTo>
                    <a:pt x="457" y="25"/>
                    <a:pt x="459" y="26"/>
                    <a:pt x="462" y="28"/>
                  </a:cubicBezTo>
                  <a:cubicBezTo>
                    <a:pt x="462" y="52"/>
                    <a:pt x="462" y="52"/>
                    <a:pt x="462" y="52"/>
                  </a:cubicBezTo>
                  <a:cubicBezTo>
                    <a:pt x="486" y="52"/>
                    <a:pt x="486" y="52"/>
                    <a:pt x="486" y="52"/>
                  </a:cubicBezTo>
                  <a:cubicBezTo>
                    <a:pt x="488" y="55"/>
                    <a:pt x="489" y="56"/>
                    <a:pt x="491" y="60"/>
                  </a:cubicBezTo>
                  <a:cubicBezTo>
                    <a:pt x="489" y="63"/>
                    <a:pt x="488" y="64"/>
                    <a:pt x="486" y="67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2" y="129"/>
                    <a:pt x="462" y="129"/>
                    <a:pt x="462" y="129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505" y="132"/>
                    <a:pt x="535" y="140"/>
                    <a:pt x="535" y="140"/>
                  </a:cubicBezTo>
                  <a:cubicBezTo>
                    <a:pt x="544" y="142"/>
                    <a:pt x="544" y="142"/>
                    <a:pt x="544" y="142"/>
                  </a:cubicBezTo>
                  <a:cubicBezTo>
                    <a:pt x="559" y="86"/>
                    <a:pt x="559" y="86"/>
                    <a:pt x="559" y="86"/>
                  </a:cubicBezTo>
                  <a:cubicBezTo>
                    <a:pt x="559" y="86"/>
                    <a:pt x="543" y="82"/>
                    <a:pt x="538" y="81"/>
                  </a:cubicBezTo>
                  <a:cubicBezTo>
                    <a:pt x="537" y="78"/>
                    <a:pt x="537" y="78"/>
                    <a:pt x="536" y="76"/>
                  </a:cubicBezTo>
                  <a:cubicBezTo>
                    <a:pt x="538" y="74"/>
                    <a:pt x="539" y="74"/>
                    <a:pt x="540" y="72"/>
                  </a:cubicBezTo>
                  <a:cubicBezTo>
                    <a:pt x="545" y="74"/>
                    <a:pt x="561" y="78"/>
                    <a:pt x="561" y="78"/>
                  </a:cubicBezTo>
                  <a:cubicBezTo>
                    <a:pt x="561" y="78"/>
                    <a:pt x="566" y="62"/>
                    <a:pt x="567" y="57"/>
                  </a:cubicBezTo>
                  <a:cubicBezTo>
                    <a:pt x="569" y="56"/>
                    <a:pt x="570" y="56"/>
                    <a:pt x="572" y="56"/>
                  </a:cubicBezTo>
                  <a:cubicBezTo>
                    <a:pt x="574" y="57"/>
                    <a:pt x="574" y="58"/>
                    <a:pt x="575" y="59"/>
                  </a:cubicBezTo>
                  <a:cubicBezTo>
                    <a:pt x="574" y="64"/>
                    <a:pt x="570" y="81"/>
                    <a:pt x="570" y="81"/>
                  </a:cubicBezTo>
                  <a:cubicBezTo>
                    <a:pt x="570" y="81"/>
                    <a:pt x="586" y="85"/>
                    <a:pt x="591" y="86"/>
                  </a:cubicBezTo>
                  <a:cubicBezTo>
                    <a:pt x="591" y="88"/>
                    <a:pt x="592" y="89"/>
                    <a:pt x="592" y="91"/>
                  </a:cubicBezTo>
                  <a:cubicBezTo>
                    <a:pt x="590" y="93"/>
                    <a:pt x="590" y="93"/>
                    <a:pt x="589" y="94"/>
                  </a:cubicBezTo>
                  <a:cubicBezTo>
                    <a:pt x="584" y="93"/>
                    <a:pt x="567" y="89"/>
                    <a:pt x="567" y="89"/>
                  </a:cubicBezTo>
                  <a:cubicBezTo>
                    <a:pt x="552" y="145"/>
                    <a:pt x="552" y="145"/>
                    <a:pt x="552" y="145"/>
                  </a:cubicBezTo>
                  <a:cubicBezTo>
                    <a:pt x="560" y="148"/>
                    <a:pt x="560" y="148"/>
                    <a:pt x="560" y="148"/>
                  </a:cubicBezTo>
                  <a:cubicBezTo>
                    <a:pt x="588" y="159"/>
                    <a:pt x="610" y="177"/>
                    <a:pt x="611" y="177"/>
                  </a:cubicBezTo>
                  <a:cubicBezTo>
                    <a:pt x="619" y="184"/>
                    <a:pt x="619" y="184"/>
                    <a:pt x="619" y="184"/>
                  </a:cubicBezTo>
                  <a:cubicBezTo>
                    <a:pt x="624" y="175"/>
                    <a:pt x="624" y="175"/>
                    <a:pt x="624" y="175"/>
                  </a:cubicBezTo>
                  <a:cubicBezTo>
                    <a:pt x="644" y="142"/>
                    <a:pt x="644" y="142"/>
                    <a:pt x="644" y="142"/>
                  </a:cubicBezTo>
                  <a:cubicBezTo>
                    <a:pt x="644" y="142"/>
                    <a:pt x="631" y="133"/>
                    <a:pt x="627" y="131"/>
                  </a:cubicBezTo>
                  <a:cubicBezTo>
                    <a:pt x="627" y="129"/>
                    <a:pt x="627" y="129"/>
                    <a:pt x="627" y="127"/>
                  </a:cubicBezTo>
                  <a:cubicBezTo>
                    <a:pt x="629" y="126"/>
                    <a:pt x="629" y="126"/>
                    <a:pt x="630" y="125"/>
                  </a:cubicBezTo>
                  <a:cubicBezTo>
                    <a:pt x="635" y="128"/>
                    <a:pt x="648" y="136"/>
                    <a:pt x="648" y="136"/>
                  </a:cubicBezTo>
                  <a:cubicBezTo>
                    <a:pt x="648" y="136"/>
                    <a:pt x="656" y="122"/>
                    <a:pt x="659" y="118"/>
                  </a:cubicBezTo>
                  <a:cubicBezTo>
                    <a:pt x="661" y="118"/>
                    <a:pt x="661" y="118"/>
                    <a:pt x="663" y="117"/>
                  </a:cubicBezTo>
                  <a:cubicBezTo>
                    <a:pt x="664" y="119"/>
                    <a:pt x="664" y="119"/>
                    <a:pt x="665" y="121"/>
                  </a:cubicBezTo>
                  <a:cubicBezTo>
                    <a:pt x="661" y="127"/>
                    <a:pt x="629" y="181"/>
                    <a:pt x="611" y="212"/>
                  </a:cubicBezTo>
                  <a:cubicBezTo>
                    <a:pt x="592" y="182"/>
                    <a:pt x="528" y="160"/>
                    <a:pt x="454" y="160"/>
                  </a:cubicBezTo>
                  <a:cubicBezTo>
                    <a:pt x="381" y="160"/>
                    <a:pt x="317" y="182"/>
                    <a:pt x="297" y="212"/>
                  </a:cubicBezTo>
                  <a:moveTo>
                    <a:pt x="130" y="602"/>
                  </a:moveTo>
                  <a:cubicBezTo>
                    <a:pt x="131" y="593"/>
                    <a:pt x="135" y="572"/>
                    <a:pt x="164" y="574"/>
                  </a:cubicBezTo>
                  <a:cubicBezTo>
                    <a:pt x="168" y="574"/>
                    <a:pt x="168" y="574"/>
                    <a:pt x="168" y="574"/>
                  </a:cubicBezTo>
                  <a:cubicBezTo>
                    <a:pt x="171" y="572"/>
                    <a:pt x="171" y="572"/>
                    <a:pt x="171" y="572"/>
                  </a:cubicBezTo>
                  <a:cubicBezTo>
                    <a:pt x="173" y="570"/>
                    <a:pt x="181" y="561"/>
                    <a:pt x="183" y="534"/>
                  </a:cubicBezTo>
                  <a:cubicBezTo>
                    <a:pt x="184" y="516"/>
                    <a:pt x="178" y="494"/>
                    <a:pt x="172" y="471"/>
                  </a:cubicBezTo>
                  <a:cubicBezTo>
                    <a:pt x="165" y="444"/>
                    <a:pt x="156" y="414"/>
                    <a:pt x="158" y="382"/>
                  </a:cubicBezTo>
                  <a:cubicBezTo>
                    <a:pt x="161" y="347"/>
                    <a:pt x="174" y="318"/>
                    <a:pt x="196" y="298"/>
                  </a:cubicBezTo>
                  <a:cubicBezTo>
                    <a:pt x="218" y="279"/>
                    <a:pt x="250" y="269"/>
                    <a:pt x="285" y="271"/>
                  </a:cubicBezTo>
                  <a:cubicBezTo>
                    <a:pt x="305" y="273"/>
                    <a:pt x="322" y="281"/>
                    <a:pt x="335" y="294"/>
                  </a:cubicBezTo>
                  <a:cubicBezTo>
                    <a:pt x="347" y="308"/>
                    <a:pt x="353" y="328"/>
                    <a:pt x="352" y="347"/>
                  </a:cubicBezTo>
                  <a:cubicBezTo>
                    <a:pt x="351" y="360"/>
                    <a:pt x="346" y="371"/>
                    <a:pt x="337" y="379"/>
                  </a:cubicBezTo>
                  <a:cubicBezTo>
                    <a:pt x="329" y="386"/>
                    <a:pt x="318" y="389"/>
                    <a:pt x="306" y="389"/>
                  </a:cubicBezTo>
                  <a:cubicBezTo>
                    <a:pt x="284" y="387"/>
                    <a:pt x="271" y="373"/>
                    <a:pt x="272" y="352"/>
                  </a:cubicBezTo>
                  <a:cubicBezTo>
                    <a:pt x="272" y="346"/>
                    <a:pt x="275" y="338"/>
                    <a:pt x="282" y="332"/>
                  </a:cubicBezTo>
                  <a:cubicBezTo>
                    <a:pt x="286" y="328"/>
                    <a:pt x="292" y="326"/>
                    <a:pt x="298" y="327"/>
                  </a:cubicBezTo>
                  <a:cubicBezTo>
                    <a:pt x="310" y="328"/>
                    <a:pt x="316" y="338"/>
                    <a:pt x="316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4" y="346"/>
                    <a:pt x="334" y="345"/>
                    <a:pt x="334" y="344"/>
                  </a:cubicBezTo>
                  <a:cubicBezTo>
                    <a:pt x="334" y="333"/>
                    <a:pt x="328" y="322"/>
                    <a:pt x="317" y="315"/>
                  </a:cubicBezTo>
                  <a:cubicBezTo>
                    <a:pt x="317" y="314"/>
                    <a:pt x="317" y="314"/>
                    <a:pt x="317" y="314"/>
                  </a:cubicBezTo>
                  <a:cubicBezTo>
                    <a:pt x="298" y="301"/>
                    <a:pt x="267" y="301"/>
                    <a:pt x="240" y="314"/>
                  </a:cubicBezTo>
                  <a:cubicBezTo>
                    <a:pt x="205" y="330"/>
                    <a:pt x="184" y="364"/>
                    <a:pt x="181" y="406"/>
                  </a:cubicBezTo>
                  <a:cubicBezTo>
                    <a:pt x="178" y="448"/>
                    <a:pt x="185" y="477"/>
                    <a:pt x="191" y="503"/>
                  </a:cubicBezTo>
                  <a:cubicBezTo>
                    <a:pt x="196" y="525"/>
                    <a:pt x="200" y="544"/>
                    <a:pt x="199" y="568"/>
                  </a:cubicBezTo>
                  <a:cubicBezTo>
                    <a:pt x="197" y="596"/>
                    <a:pt x="188" y="630"/>
                    <a:pt x="159" y="628"/>
                  </a:cubicBezTo>
                  <a:cubicBezTo>
                    <a:pt x="142" y="627"/>
                    <a:pt x="129" y="616"/>
                    <a:pt x="130" y="602"/>
                  </a:cubicBezTo>
                  <a:moveTo>
                    <a:pt x="124" y="694"/>
                  </a:moveTo>
                  <a:cubicBezTo>
                    <a:pt x="125" y="693"/>
                    <a:pt x="126" y="691"/>
                    <a:pt x="126" y="689"/>
                  </a:cubicBezTo>
                  <a:cubicBezTo>
                    <a:pt x="127" y="688"/>
                    <a:pt x="128" y="686"/>
                    <a:pt x="128" y="685"/>
                  </a:cubicBezTo>
                  <a:cubicBezTo>
                    <a:pt x="138" y="668"/>
                    <a:pt x="156" y="655"/>
                    <a:pt x="186" y="655"/>
                  </a:cubicBezTo>
                  <a:cubicBezTo>
                    <a:pt x="222" y="655"/>
                    <a:pt x="239" y="685"/>
                    <a:pt x="239" y="706"/>
                  </a:cubicBezTo>
                  <a:cubicBezTo>
                    <a:pt x="239" y="731"/>
                    <a:pt x="221" y="749"/>
                    <a:pt x="197" y="749"/>
                  </a:cubicBezTo>
                  <a:cubicBezTo>
                    <a:pt x="175" y="749"/>
                    <a:pt x="161" y="736"/>
                    <a:pt x="161" y="716"/>
                  </a:cubicBezTo>
                  <a:cubicBezTo>
                    <a:pt x="161" y="712"/>
                    <a:pt x="162" y="708"/>
                    <a:pt x="164" y="704"/>
                  </a:cubicBezTo>
                  <a:cubicBezTo>
                    <a:pt x="164" y="703"/>
                    <a:pt x="165" y="702"/>
                    <a:pt x="165" y="702"/>
                  </a:cubicBezTo>
                  <a:cubicBezTo>
                    <a:pt x="166" y="700"/>
                    <a:pt x="167" y="699"/>
                    <a:pt x="168" y="698"/>
                  </a:cubicBezTo>
                  <a:cubicBezTo>
                    <a:pt x="171" y="693"/>
                    <a:pt x="177" y="689"/>
                    <a:pt x="185" y="689"/>
                  </a:cubicBezTo>
                  <a:cubicBezTo>
                    <a:pt x="196" y="689"/>
                    <a:pt x="202" y="698"/>
                    <a:pt x="203" y="704"/>
                  </a:cubicBezTo>
                  <a:cubicBezTo>
                    <a:pt x="203" y="705"/>
                    <a:pt x="203" y="706"/>
                    <a:pt x="203" y="706"/>
                  </a:cubicBezTo>
                  <a:cubicBezTo>
                    <a:pt x="222" y="706"/>
                    <a:pt x="222" y="706"/>
                    <a:pt x="222" y="706"/>
                  </a:cubicBezTo>
                  <a:cubicBezTo>
                    <a:pt x="222" y="689"/>
                    <a:pt x="207" y="671"/>
                    <a:pt x="185" y="671"/>
                  </a:cubicBezTo>
                  <a:cubicBezTo>
                    <a:pt x="169" y="671"/>
                    <a:pt x="157" y="680"/>
                    <a:pt x="150" y="691"/>
                  </a:cubicBezTo>
                  <a:cubicBezTo>
                    <a:pt x="150" y="691"/>
                    <a:pt x="150" y="691"/>
                    <a:pt x="150" y="691"/>
                  </a:cubicBezTo>
                  <a:cubicBezTo>
                    <a:pt x="150" y="691"/>
                    <a:pt x="150" y="691"/>
                    <a:pt x="150" y="691"/>
                  </a:cubicBezTo>
                  <a:cubicBezTo>
                    <a:pt x="148" y="693"/>
                    <a:pt x="147" y="696"/>
                    <a:pt x="146" y="698"/>
                  </a:cubicBezTo>
                  <a:cubicBezTo>
                    <a:pt x="142" y="708"/>
                    <a:pt x="140" y="720"/>
                    <a:pt x="140" y="732"/>
                  </a:cubicBezTo>
                  <a:cubicBezTo>
                    <a:pt x="140" y="764"/>
                    <a:pt x="152" y="801"/>
                    <a:pt x="168" y="827"/>
                  </a:cubicBezTo>
                  <a:cubicBezTo>
                    <a:pt x="193" y="867"/>
                    <a:pt x="216" y="904"/>
                    <a:pt x="229" y="925"/>
                  </a:cubicBezTo>
                  <a:cubicBezTo>
                    <a:pt x="216" y="921"/>
                    <a:pt x="194" y="916"/>
                    <a:pt x="194" y="916"/>
                  </a:cubicBezTo>
                  <a:cubicBezTo>
                    <a:pt x="194" y="916"/>
                    <a:pt x="186" y="935"/>
                    <a:pt x="181" y="946"/>
                  </a:cubicBezTo>
                  <a:cubicBezTo>
                    <a:pt x="169" y="919"/>
                    <a:pt x="146" y="866"/>
                    <a:pt x="131" y="814"/>
                  </a:cubicBezTo>
                  <a:cubicBezTo>
                    <a:pt x="123" y="785"/>
                    <a:pt x="118" y="757"/>
                    <a:pt x="118" y="734"/>
                  </a:cubicBezTo>
                  <a:cubicBezTo>
                    <a:pt x="118" y="721"/>
                    <a:pt x="119" y="707"/>
                    <a:pt x="124" y="694"/>
                  </a:cubicBezTo>
                  <a:moveTo>
                    <a:pt x="113" y="882"/>
                  </a:moveTo>
                  <a:cubicBezTo>
                    <a:pt x="117" y="874"/>
                    <a:pt x="120" y="865"/>
                    <a:pt x="122" y="857"/>
                  </a:cubicBezTo>
                  <a:cubicBezTo>
                    <a:pt x="123" y="855"/>
                    <a:pt x="123" y="855"/>
                    <a:pt x="123" y="855"/>
                  </a:cubicBezTo>
                  <a:cubicBezTo>
                    <a:pt x="123" y="854"/>
                    <a:pt x="123" y="853"/>
                    <a:pt x="124" y="852"/>
                  </a:cubicBezTo>
                  <a:cubicBezTo>
                    <a:pt x="145" y="914"/>
                    <a:pt x="172" y="969"/>
                    <a:pt x="174" y="973"/>
                  </a:cubicBezTo>
                  <a:cubicBezTo>
                    <a:pt x="183" y="991"/>
                    <a:pt x="183" y="991"/>
                    <a:pt x="183" y="991"/>
                  </a:cubicBezTo>
                  <a:cubicBezTo>
                    <a:pt x="183" y="991"/>
                    <a:pt x="201" y="947"/>
                    <a:pt x="205" y="937"/>
                  </a:cubicBezTo>
                  <a:cubicBezTo>
                    <a:pt x="216" y="940"/>
                    <a:pt x="270" y="954"/>
                    <a:pt x="270" y="954"/>
                  </a:cubicBezTo>
                  <a:cubicBezTo>
                    <a:pt x="257" y="935"/>
                    <a:pt x="257" y="935"/>
                    <a:pt x="257" y="935"/>
                  </a:cubicBezTo>
                  <a:cubicBezTo>
                    <a:pt x="257" y="934"/>
                    <a:pt x="222" y="880"/>
                    <a:pt x="184" y="817"/>
                  </a:cubicBezTo>
                  <a:cubicBezTo>
                    <a:pt x="172" y="798"/>
                    <a:pt x="164" y="776"/>
                    <a:pt x="161" y="755"/>
                  </a:cubicBezTo>
                  <a:cubicBezTo>
                    <a:pt x="170" y="763"/>
                    <a:pt x="182" y="767"/>
                    <a:pt x="197" y="767"/>
                  </a:cubicBezTo>
                  <a:cubicBezTo>
                    <a:pt x="215" y="767"/>
                    <a:pt x="231" y="760"/>
                    <a:pt x="242" y="748"/>
                  </a:cubicBezTo>
                  <a:cubicBezTo>
                    <a:pt x="246" y="841"/>
                    <a:pt x="267" y="928"/>
                    <a:pt x="302" y="995"/>
                  </a:cubicBezTo>
                  <a:cubicBezTo>
                    <a:pt x="342" y="1072"/>
                    <a:pt x="396" y="1114"/>
                    <a:pt x="454" y="1114"/>
                  </a:cubicBezTo>
                  <a:cubicBezTo>
                    <a:pt x="512" y="1114"/>
                    <a:pt x="566" y="1072"/>
                    <a:pt x="606" y="995"/>
                  </a:cubicBezTo>
                  <a:cubicBezTo>
                    <a:pt x="641" y="928"/>
                    <a:pt x="662" y="841"/>
                    <a:pt x="666" y="748"/>
                  </a:cubicBezTo>
                  <a:cubicBezTo>
                    <a:pt x="677" y="760"/>
                    <a:pt x="693" y="767"/>
                    <a:pt x="711" y="767"/>
                  </a:cubicBezTo>
                  <a:cubicBezTo>
                    <a:pt x="726" y="767"/>
                    <a:pt x="738" y="763"/>
                    <a:pt x="748" y="755"/>
                  </a:cubicBezTo>
                  <a:cubicBezTo>
                    <a:pt x="744" y="776"/>
                    <a:pt x="736" y="798"/>
                    <a:pt x="725" y="817"/>
                  </a:cubicBezTo>
                  <a:cubicBezTo>
                    <a:pt x="686" y="880"/>
                    <a:pt x="651" y="934"/>
                    <a:pt x="651" y="935"/>
                  </a:cubicBezTo>
                  <a:cubicBezTo>
                    <a:pt x="638" y="954"/>
                    <a:pt x="638" y="954"/>
                    <a:pt x="638" y="954"/>
                  </a:cubicBezTo>
                  <a:cubicBezTo>
                    <a:pt x="638" y="954"/>
                    <a:pt x="692" y="940"/>
                    <a:pt x="703" y="937"/>
                  </a:cubicBezTo>
                  <a:cubicBezTo>
                    <a:pt x="707" y="947"/>
                    <a:pt x="725" y="991"/>
                    <a:pt x="725" y="991"/>
                  </a:cubicBezTo>
                  <a:cubicBezTo>
                    <a:pt x="734" y="973"/>
                    <a:pt x="734" y="973"/>
                    <a:pt x="734" y="973"/>
                  </a:cubicBezTo>
                  <a:cubicBezTo>
                    <a:pt x="736" y="969"/>
                    <a:pt x="763" y="914"/>
                    <a:pt x="784" y="852"/>
                  </a:cubicBezTo>
                  <a:cubicBezTo>
                    <a:pt x="785" y="853"/>
                    <a:pt x="785" y="854"/>
                    <a:pt x="785" y="855"/>
                  </a:cubicBezTo>
                  <a:cubicBezTo>
                    <a:pt x="786" y="857"/>
                    <a:pt x="786" y="857"/>
                    <a:pt x="786" y="857"/>
                  </a:cubicBezTo>
                  <a:cubicBezTo>
                    <a:pt x="788" y="865"/>
                    <a:pt x="791" y="874"/>
                    <a:pt x="795" y="882"/>
                  </a:cubicBezTo>
                  <a:cubicBezTo>
                    <a:pt x="800" y="897"/>
                    <a:pt x="806" y="912"/>
                    <a:pt x="806" y="929"/>
                  </a:cubicBezTo>
                  <a:cubicBezTo>
                    <a:pt x="806" y="940"/>
                    <a:pt x="803" y="995"/>
                    <a:pt x="732" y="1009"/>
                  </a:cubicBezTo>
                  <a:cubicBezTo>
                    <a:pt x="694" y="1016"/>
                    <a:pt x="665" y="1026"/>
                    <a:pt x="623" y="1057"/>
                  </a:cubicBezTo>
                  <a:cubicBezTo>
                    <a:pt x="598" y="1075"/>
                    <a:pt x="584" y="1093"/>
                    <a:pt x="574" y="1106"/>
                  </a:cubicBezTo>
                  <a:cubicBezTo>
                    <a:pt x="570" y="1111"/>
                    <a:pt x="567" y="1115"/>
                    <a:pt x="564" y="1118"/>
                  </a:cubicBezTo>
                  <a:cubicBezTo>
                    <a:pt x="522" y="1165"/>
                    <a:pt x="465" y="1168"/>
                    <a:pt x="454" y="1168"/>
                  </a:cubicBezTo>
                  <a:cubicBezTo>
                    <a:pt x="443" y="1168"/>
                    <a:pt x="387" y="1165"/>
                    <a:pt x="344" y="1118"/>
                  </a:cubicBezTo>
                  <a:cubicBezTo>
                    <a:pt x="341" y="1115"/>
                    <a:pt x="338" y="1111"/>
                    <a:pt x="334" y="1106"/>
                  </a:cubicBezTo>
                  <a:cubicBezTo>
                    <a:pt x="324" y="1093"/>
                    <a:pt x="310" y="1075"/>
                    <a:pt x="285" y="1057"/>
                  </a:cubicBezTo>
                  <a:cubicBezTo>
                    <a:pt x="243" y="1026"/>
                    <a:pt x="215" y="1016"/>
                    <a:pt x="176" y="1009"/>
                  </a:cubicBezTo>
                  <a:cubicBezTo>
                    <a:pt x="105" y="995"/>
                    <a:pt x="102" y="940"/>
                    <a:pt x="102" y="929"/>
                  </a:cubicBezTo>
                  <a:cubicBezTo>
                    <a:pt x="102" y="912"/>
                    <a:pt x="108" y="897"/>
                    <a:pt x="113" y="882"/>
                  </a:cubicBezTo>
                  <a:moveTo>
                    <a:pt x="26" y="730"/>
                  </a:moveTo>
                  <a:cubicBezTo>
                    <a:pt x="49" y="707"/>
                    <a:pt x="49" y="707"/>
                    <a:pt x="49" y="707"/>
                  </a:cubicBezTo>
                  <a:cubicBezTo>
                    <a:pt x="49" y="748"/>
                    <a:pt x="49" y="748"/>
                    <a:pt x="49" y="748"/>
                  </a:cubicBezTo>
                  <a:cubicBezTo>
                    <a:pt x="49" y="754"/>
                    <a:pt x="49" y="754"/>
                    <a:pt x="49" y="754"/>
                  </a:cubicBezTo>
                  <a:lnTo>
                    <a:pt x="26" y="730"/>
                  </a:lnTo>
                  <a:close/>
                  <a:moveTo>
                    <a:pt x="863" y="869"/>
                  </a:moveTo>
                  <a:cubicBezTo>
                    <a:pt x="871" y="886"/>
                    <a:pt x="874" y="911"/>
                    <a:pt x="874" y="929"/>
                  </a:cubicBezTo>
                  <a:cubicBezTo>
                    <a:pt x="874" y="949"/>
                    <a:pt x="868" y="1003"/>
                    <a:pt x="815" y="1045"/>
                  </a:cubicBezTo>
                  <a:cubicBezTo>
                    <a:pt x="791" y="1065"/>
                    <a:pt x="770" y="1069"/>
                    <a:pt x="749" y="1074"/>
                  </a:cubicBezTo>
                  <a:cubicBezTo>
                    <a:pt x="733" y="1077"/>
                    <a:pt x="716" y="1081"/>
                    <a:pt x="697" y="1090"/>
                  </a:cubicBezTo>
                  <a:cubicBezTo>
                    <a:pt x="655" y="1111"/>
                    <a:pt x="640" y="1131"/>
                    <a:pt x="629" y="1145"/>
                  </a:cubicBezTo>
                  <a:cubicBezTo>
                    <a:pt x="627" y="1148"/>
                    <a:pt x="627" y="1148"/>
                    <a:pt x="627" y="1148"/>
                  </a:cubicBezTo>
                  <a:cubicBezTo>
                    <a:pt x="566" y="1227"/>
                    <a:pt x="486" y="1235"/>
                    <a:pt x="454" y="1235"/>
                  </a:cubicBezTo>
                  <a:cubicBezTo>
                    <a:pt x="422" y="1235"/>
                    <a:pt x="342" y="1227"/>
                    <a:pt x="281" y="1148"/>
                  </a:cubicBezTo>
                  <a:cubicBezTo>
                    <a:pt x="279" y="1145"/>
                    <a:pt x="279" y="1145"/>
                    <a:pt x="279" y="1145"/>
                  </a:cubicBezTo>
                  <a:cubicBezTo>
                    <a:pt x="268" y="1131"/>
                    <a:pt x="253" y="1111"/>
                    <a:pt x="211" y="1090"/>
                  </a:cubicBezTo>
                  <a:cubicBezTo>
                    <a:pt x="192" y="1081"/>
                    <a:pt x="175" y="1077"/>
                    <a:pt x="159" y="1074"/>
                  </a:cubicBezTo>
                  <a:cubicBezTo>
                    <a:pt x="138" y="1069"/>
                    <a:pt x="117" y="1065"/>
                    <a:pt x="93" y="1045"/>
                  </a:cubicBezTo>
                  <a:cubicBezTo>
                    <a:pt x="40" y="1003"/>
                    <a:pt x="34" y="949"/>
                    <a:pt x="34" y="929"/>
                  </a:cubicBezTo>
                  <a:cubicBezTo>
                    <a:pt x="34" y="911"/>
                    <a:pt x="37" y="886"/>
                    <a:pt x="46" y="869"/>
                  </a:cubicBezTo>
                  <a:cubicBezTo>
                    <a:pt x="61" y="836"/>
                    <a:pt x="68" y="803"/>
                    <a:pt x="68" y="748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01" y="706"/>
                    <a:pt x="100" y="719"/>
                    <a:pt x="100" y="734"/>
                  </a:cubicBezTo>
                  <a:cubicBezTo>
                    <a:pt x="100" y="758"/>
                    <a:pt x="105" y="787"/>
                    <a:pt x="113" y="815"/>
                  </a:cubicBezTo>
                  <a:cubicBezTo>
                    <a:pt x="110" y="829"/>
                    <a:pt x="107" y="841"/>
                    <a:pt x="105" y="851"/>
                  </a:cubicBezTo>
                  <a:cubicBezTo>
                    <a:pt x="105" y="852"/>
                    <a:pt x="105" y="852"/>
                    <a:pt x="105" y="852"/>
                  </a:cubicBezTo>
                  <a:cubicBezTo>
                    <a:pt x="103" y="860"/>
                    <a:pt x="100" y="867"/>
                    <a:pt x="96" y="875"/>
                  </a:cubicBezTo>
                  <a:cubicBezTo>
                    <a:pt x="90" y="891"/>
                    <a:pt x="83" y="908"/>
                    <a:pt x="83" y="929"/>
                  </a:cubicBezTo>
                  <a:cubicBezTo>
                    <a:pt x="83" y="966"/>
                    <a:pt x="107" y="1014"/>
                    <a:pt x="173" y="1027"/>
                  </a:cubicBezTo>
                  <a:cubicBezTo>
                    <a:pt x="209" y="1034"/>
                    <a:pt x="235" y="1043"/>
                    <a:pt x="274" y="1071"/>
                  </a:cubicBezTo>
                  <a:cubicBezTo>
                    <a:pt x="297" y="1088"/>
                    <a:pt x="310" y="1104"/>
                    <a:pt x="320" y="1118"/>
                  </a:cubicBezTo>
                  <a:cubicBezTo>
                    <a:pt x="324" y="1122"/>
                    <a:pt x="327" y="1126"/>
                    <a:pt x="330" y="1130"/>
                  </a:cubicBezTo>
                  <a:cubicBezTo>
                    <a:pt x="378" y="1183"/>
                    <a:pt x="442" y="1186"/>
                    <a:pt x="454" y="1186"/>
                  </a:cubicBezTo>
                  <a:cubicBezTo>
                    <a:pt x="466" y="1186"/>
                    <a:pt x="530" y="1183"/>
                    <a:pt x="578" y="1130"/>
                  </a:cubicBezTo>
                  <a:cubicBezTo>
                    <a:pt x="581" y="1126"/>
                    <a:pt x="585" y="1122"/>
                    <a:pt x="588" y="1118"/>
                  </a:cubicBezTo>
                  <a:cubicBezTo>
                    <a:pt x="598" y="1104"/>
                    <a:pt x="611" y="1088"/>
                    <a:pt x="634" y="1071"/>
                  </a:cubicBezTo>
                  <a:cubicBezTo>
                    <a:pt x="673" y="1043"/>
                    <a:pt x="699" y="1034"/>
                    <a:pt x="735" y="1027"/>
                  </a:cubicBezTo>
                  <a:cubicBezTo>
                    <a:pt x="801" y="1014"/>
                    <a:pt x="825" y="966"/>
                    <a:pt x="825" y="929"/>
                  </a:cubicBezTo>
                  <a:cubicBezTo>
                    <a:pt x="825" y="908"/>
                    <a:pt x="818" y="891"/>
                    <a:pt x="812" y="875"/>
                  </a:cubicBezTo>
                  <a:cubicBezTo>
                    <a:pt x="808" y="867"/>
                    <a:pt x="805" y="860"/>
                    <a:pt x="804" y="852"/>
                  </a:cubicBezTo>
                  <a:cubicBezTo>
                    <a:pt x="803" y="851"/>
                    <a:pt x="803" y="851"/>
                    <a:pt x="803" y="851"/>
                  </a:cubicBezTo>
                  <a:cubicBezTo>
                    <a:pt x="801" y="841"/>
                    <a:pt x="798" y="829"/>
                    <a:pt x="796" y="815"/>
                  </a:cubicBezTo>
                  <a:cubicBezTo>
                    <a:pt x="803" y="787"/>
                    <a:pt x="809" y="758"/>
                    <a:pt x="809" y="734"/>
                  </a:cubicBezTo>
                  <a:cubicBezTo>
                    <a:pt x="809" y="719"/>
                    <a:pt x="807" y="706"/>
                    <a:pt x="803" y="694"/>
                  </a:cubicBezTo>
                  <a:cubicBezTo>
                    <a:pt x="841" y="694"/>
                    <a:pt x="841" y="694"/>
                    <a:pt x="841" y="694"/>
                  </a:cubicBezTo>
                  <a:cubicBezTo>
                    <a:pt x="841" y="748"/>
                    <a:pt x="841" y="748"/>
                    <a:pt x="841" y="748"/>
                  </a:cubicBezTo>
                  <a:cubicBezTo>
                    <a:pt x="841" y="803"/>
                    <a:pt x="847" y="836"/>
                    <a:pt x="863" y="869"/>
                  </a:cubicBezTo>
                  <a:moveTo>
                    <a:pt x="859" y="754"/>
                  </a:moveTo>
                  <a:cubicBezTo>
                    <a:pt x="859" y="752"/>
                    <a:pt x="859" y="750"/>
                    <a:pt x="859" y="748"/>
                  </a:cubicBezTo>
                  <a:cubicBezTo>
                    <a:pt x="859" y="707"/>
                    <a:pt x="859" y="707"/>
                    <a:pt x="859" y="707"/>
                  </a:cubicBezTo>
                  <a:cubicBezTo>
                    <a:pt x="882" y="730"/>
                    <a:pt x="882" y="730"/>
                    <a:pt x="882" y="730"/>
                  </a:cubicBezTo>
                  <a:lnTo>
                    <a:pt x="859" y="754"/>
                  </a:lnTo>
                  <a:close/>
                  <a:moveTo>
                    <a:pt x="335" y="912"/>
                  </a:moveTo>
                  <a:cubicBezTo>
                    <a:pt x="335" y="912"/>
                    <a:pt x="335" y="912"/>
                    <a:pt x="335" y="912"/>
                  </a:cubicBezTo>
                  <a:cubicBezTo>
                    <a:pt x="335" y="914"/>
                    <a:pt x="335" y="914"/>
                    <a:pt x="335" y="914"/>
                  </a:cubicBezTo>
                  <a:cubicBezTo>
                    <a:pt x="335" y="934"/>
                    <a:pt x="351" y="950"/>
                    <a:pt x="370" y="950"/>
                  </a:cubicBezTo>
                  <a:cubicBezTo>
                    <a:pt x="376" y="950"/>
                    <a:pt x="376" y="950"/>
                    <a:pt x="376" y="950"/>
                  </a:cubicBezTo>
                  <a:cubicBezTo>
                    <a:pt x="376" y="964"/>
                    <a:pt x="376" y="964"/>
                    <a:pt x="376" y="964"/>
                  </a:cubicBezTo>
                  <a:cubicBezTo>
                    <a:pt x="376" y="979"/>
                    <a:pt x="369" y="993"/>
                    <a:pt x="357" y="1002"/>
                  </a:cubicBezTo>
                  <a:cubicBezTo>
                    <a:pt x="361" y="1007"/>
                    <a:pt x="364" y="1012"/>
                    <a:pt x="368" y="1016"/>
                  </a:cubicBezTo>
                  <a:cubicBezTo>
                    <a:pt x="384" y="1004"/>
                    <a:pt x="394" y="985"/>
                    <a:pt x="394" y="963"/>
                  </a:cubicBezTo>
                  <a:cubicBezTo>
                    <a:pt x="394" y="932"/>
                    <a:pt x="394" y="932"/>
                    <a:pt x="394" y="932"/>
                  </a:cubicBezTo>
                  <a:cubicBezTo>
                    <a:pt x="370" y="932"/>
                    <a:pt x="370" y="932"/>
                    <a:pt x="370" y="932"/>
                  </a:cubicBezTo>
                  <a:cubicBezTo>
                    <a:pt x="360" y="932"/>
                    <a:pt x="352" y="924"/>
                    <a:pt x="352" y="914"/>
                  </a:cubicBezTo>
                  <a:cubicBezTo>
                    <a:pt x="353" y="912"/>
                    <a:pt x="353" y="912"/>
                    <a:pt x="353" y="912"/>
                  </a:cubicBezTo>
                  <a:cubicBezTo>
                    <a:pt x="353" y="904"/>
                    <a:pt x="347" y="898"/>
                    <a:pt x="340" y="895"/>
                  </a:cubicBezTo>
                  <a:cubicBezTo>
                    <a:pt x="333" y="893"/>
                    <a:pt x="328" y="886"/>
                    <a:pt x="328" y="879"/>
                  </a:cubicBezTo>
                  <a:cubicBezTo>
                    <a:pt x="328" y="878"/>
                    <a:pt x="328" y="876"/>
                    <a:pt x="329" y="875"/>
                  </a:cubicBezTo>
                  <a:cubicBezTo>
                    <a:pt x="329" y="874"/>
                    <a:pt x="329" y="872"/>
                    <a:pt x="329" y="869"/>
                  </a:cubicBezTo>
                  <a:cubicBezTo>
                    <a:pt x="329" y="863"/>
                    <a:pt x="326" y="857"/>
                    <a:pt x="320" y="854"/>
                  </a:cubicBezTo>
                  <a:cubicBezTo>
                    <a:pt x="306" y="846"/>
                    <a:pt x="296" y="830"/>
                    <a:pt x="296" y="812"/>
                  </a:cubicBezTo>
                  <a:cubicBezTo>
                    <a:pt x="296" y="809"/>
                    <a:pt x="296" y="805"/>
                    <a:pt x="297" y="802"/>
                  </a:cubicBezTo>
                  <a:cubicBezTo>
                    <a:pt x="354" y="818"/>
                    <a:pt x="354" y="818"/>
                    <a:pt x="354" y="818"/>
                  </a:cubicBezTo>
                  <a:cubicBezTo>
                    <a:pt x="413" y="888"/>
                    <a:pt x="413" y="888"/>
                    <a:pt x="413" y="888"/>
                  </a:cubicBezTo>
                  <a:cubicBezTo>
                    <a:pt x="443" y="861"/>
                    <a:pt x="443" y="861"/>
                    <a:pt x="443" y="861"/>
                  </a:cubicBezTo>
                  <a:cubicBezTo>
                    <a:pt x="443" y="821"/>
                    <a:pt x="443" y="821"/>
                    <a:pt x="443" y="821"/>
                  </a:cubicBezTo>
                  <a:cubicBezTo>
                    <a:pt x="424" y="821"/>
                    <a:pt x="424" y="821"/>
                    <a:pt x="424" y="821"/>
                  </a:cubicBezTo>
                  <a:cubicBezTo>
                    <a:pt x="424" y="821"/>
                    <a:pt x="433" y="803"/>
                    <a:pt x="454" y="803"/>
                  </a:cubicBezTo>
                  <a:cubicBezTo>
                    <a:pt x="473" y="803"/>
                    <a:pt x="483" y="817"/>
                    <a:pt x="486" y="830"/>
                  </a:cubicBezTo>
                  <a:cubicBezTo>
                    <a:pt x="500" y="882"/>
                    <a:pt x="500" y="882"/>
                    <a:pt x="500" y="882"/>
                  </a:cubicBezTo>
                  <a:cubicBezTo>
                    <a:pt x="553" y="818"/>
                    <a:pt x="553" y="818"/>
                    <a:pt x="553" y="818"/>
                  </a:cubicBezTo>
                  <a:cubicBezTo>
                    <a:pt x="611" y="802"/>
                    <a:pt x="611" y="802"/>
                    <a:pt x="611" y="802"/>
                  </a:cubicBezTo>
                  <a:cubicBezTo>
                    <a:pt x="611" y="805"/>
                    <a:pt x="612" y="809"/>
                    <a:pt x="612" y="812"/>
                  </a:cubicBezTo>
                  <a:cubicBezTo>
                    <a:pt x="612" y="830"/>
                    <a:pt x="602" y="846"/>
                    <a:pt x="587" y="854"/>
                  </a:cubicBezTo>
                  <a:cubicBezTo>
                    <a:pt x="582" y="857"/>
                    <a:pt x="578" y="863"/>
                    <a:pt x="578" y="869"/>
                  </a:cubicBezTo>
                  <a:cubicBezTo>
                    <a:pt x="578" y="872"/>
                    <a:pt x="579" y="874"/>
                    <a:pt x="579" y="875"/>
                  </a:cubicBezTo>
                  <a:cubicBezTo>
                    <a:pt x="579" y="876"/>
                    <a:pt x="579" y="878"/>
                    <a:pt x="579" y="879"/>
                  </a:cubicBezTo>
                  <a:cubicBezTo>
                    <a:pt x="579" y="886"/>
                    <a:pt x="574" y="893"/>
                    <a:pt x="568" y="895"/>
                  </a:cubicBezTo>
                  <a:cubicBezTo>
                    <a:pt x="560" y="898"/>
                    <a:pt x="555" y="904"/>
                    <a:pt x="555" y="912"/>
                  </a:cubicBezTo>
                  <a:cubicBezTo>
                    <a:pt x="555" y="914"/>
                    <a:pt x="555" y="914"/>
                    <a:pt x="555" y="914"/>
                  </a:cubicBezTo>
                  <a:cubicBezTo>
                    <a:pt x="555" y="924"/>
                    <a:pt x="547" y="932"/>
                    <a:pt x="537" y="932"/>
                  </a:cubicBezTo>
                  <a:cubicBezTo>
                    <a:pt x="493" y="932"/>
                    <a:pt x="493" y="932"/>
                    <a:pt x="493" y="932"/>
                  </a:cubicBezTo>
                  <a:cubicBezTo>
                    <a:pt x="493" y="932"/>
                    <a:pt x="495" y="963"/>
                    <a:pt x="471" y="988"/>
                  </a:cubicBezTo>
                  <a:cubicBezTo>
                    <a:pt x="466" y="994"/>
                    <a:pt x="458" y="1009"/>
                    <a:pt x="466" y="1028"/>
                  </a:cubicBezTo>
                  <a:cubicBezTo>
                    <a:pt x="476" y="1048"/>
                    <a:pt x="495" y="1057"/>
                    <a:pt x="495" y="1057"/>
                  </a:cubicBezTo>
                  <a:cubicBezTo>
                    <a:pt x="502" y="1053"/>
                    <a:pt x="513" y="1045"/>
                    <a:pt x="513" y="1045"/>
                  </a:cubicBezTo>
                  <a:cubicBezTo>
                    <a:pt x="497" y="1040"/>
                    <a:pt x="488" y="1030"/>
                    <a:pt x="482" y="1020"/>
                  </a:cubicBezTo>
                  <a:cubicBezTo>
                    <a:pt x="478" y="1013"/>
                    <a:pt x="481" y="1004"/>
                    <a:pt x="486" y="999"/>
                  </a:cubicBezTo>
                  <a:cubicBezTo>
                    <a:pt x="493" y="993"/>
                    <a:pt x="501" y="979"/>
                    <a:pt x="504" y="970"/>
                  </a:cubicBezTo>
                  <a:cubicBezTo>
                    <a:pt x="508" y="959"/>
                    <a:pt x="510" y="950"/>
                    <a:pt x="510" y="950"/>
                  </a:cubicBezTo>
                  <a:cubicBezTo>
                    <a:pt x="537" y="950"/>
                    <a:pt x="537" y="950"/>
                    <a:pt x="537" y="950"/>
                  </a:cubicBezTo>
                  <a:cubicBezTo>
                    <a:pt x="557" y="950"/>
                    <a:pt x="573" y="934"/>
                    <a:pt x="573" y="914"/>
                  </a:cubicBezTo>
                  <a:cubicBezTo>
                    <a:pt x="573" y="912"/>
                    <a:pt x="573" y="912"/>
                    <a:pt x="573" y="912"/>
                  </a:cubicBezTo>
                  <a:cubicBezTo>
                    <a:pt x="573" y="912"/>
                    <a:pt x="573" y="912"/>
                    <a:pt x="573" y="912"/>
                  </a:cubicBezTo>
                  <a:cubicBezTo>
                    <a:pt x="587" y="908"/>
                    <a:pt x="597" y="894"/>
                    <a:pt x="597" y="879"/>
                  </a:cubicBezTo>
                  <a:cubicBezTo>
                    <a:pt x="597" y="876"/>
                    <a:pt x="597" y="872"/>
                    <a:pt x="596" y="870"/>
                  </a:cubicBezTo>
                  <a:cubicBezTo>
                    <a:pt x="616" y="858"/>
                    <a:pt x="630" y="837"/>
                    <a:pt x="630" y="812"/>
                  </a:cubicBezTo>
                  <a:cubicBezTo>
                    <a:pt x="630" y="801"/>
                    <a:pt x="627" y="790"/>
                    <a:pt x="622" y="780"/>
                  </a:cubicBezTo>
                  <a:cubicBezTo>
                    <a:pt x="543" y="802"/>
                    <a:pt x="543" y="802"/>
                    <a:pt x="543" y="802"/>
                  </a:cubicBezTo>
                  <a:cubicBezTo>
                    <a:pt x="508" y="844"/>
                    <a:pt x="508" y="844"/>
                    <a:pt x="508" y="844"/>
                  </a:cubicBezTo>
                  <a:cubicBezTo>
                    <a:pt x="508" y="844"/>
                    <a:pt x="505" y="835"/>
                    <a:pt x="503" y="825"/>
                  </a:cubicBezTo>
                  <a:cubicBezTo>
                    <a:pt x="498" y="804"/>
                    <a:pt x="483" y="795"/>
                    <a:pt x="483" y="795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71" y="760"/>
                    <a:pt x="471" y="760"/>
                    <a:pt x="471" y="760"/>
                  </a:cubicBezTo>
                  <a:cubicBezTo>
                    <a:pt x="454" y="737"/>
                    <a:pt x="454" y="737"/>
                    <a:pt x="454" y="737"/>
                  </a:cubicBezTo>
                  <a:cubicBezTo>
                    <a:pt x="436" y="760"/>
                    <a:pt x="436" y="760"/>
                    <a:pt x="436" y="760"/>
                  </a:cubicBezTo>
                  <a:cubicBezTo>
                    <a:pt x="407" y="754"/>
                    <a:pt x="407" y="754"/>
                    <a:pt x="407" y="754"/>
                  </a:cubicBezTo>
                  <a:cubicBezTo>
                    <a:pt x="425" y="795"/>
                    <a:pt x="425" y="795"/>
                    <a:pt x="425" y="795"/>
                  </a:cubicBezTo>
                  <a:cubicBezTo>
                    <a:pt x="413" y="803"/>
                    <a:pt x="404" y="817"/>
                    <a:pt x="404" y="835"/>
                  </a:cubicBezTo>
                  <a:cubicBezTo>
                    <a:pt x="404" y="837"/>
                    <a:pt x="404" y="839"/>
                    <a:pt x="404" y="839"/>
                  </a:cubicBezTo>
                  <a:cubicBezTo>
                    <a:pt x="425" y="839"/>
                    <a:pt x="425" y="839"/>
                    <a:pt x="425" y="839"/>
                  </a:cubicBezTo>
                  <a:cubicBezTo>
                    <a:pt x="425" y="853"/>
                    <a:pt x="425" y="853"/>
                    <a:pt x="425" y="853"/>
                  </a:cubicBezTo>
                  <a:cubicBezTo>
                    <a:pt x="415" y="862"/>
                    <a:pt x="415" y="862"/>
                    <a:pt x="415" y="862"/>
                  </a:cubicBezTo>
                  <a:cubicBezTo>
                    <a:pt x="365" y="802"/>
                    <a:pt x="365" y="802"/>
                    <a:pt x="365" y="802"/>
                  </a:cubicBezTo>
                  <a:cubicBezTo>
                    <a:pt x="286" y="780"/>
                    <a:pt x="286" y="780"/>
                    <a:pt x="286" y="780"/>
                  </a:cubicBezTo>
                  <a:cubicBezTo>
                    <a:pt x="281" y="790"/>
                    <a:pt x="278" y="801"/>
                    <a:pt x="278" y="812"/>
                  </a:cubicBezTo>
                  <a:cubicBezTo>
                    <a:pt x="278" y="837"/>
                    <a:pt x="291" y="858"/>
                    <a:pt x="311" y="870"/>
                  </a:cubicBezTo>
                  <a:cubicBezTo>
                    <a:pt x="311" y="872"/>
                    <a:pt x="310" y="876"/>
                    <a:pt x="310" y="879"/>
                  </a:cubicBezTo>
                  <a:cubicBezTo>
                    <a:pt x="310" y="894"/>
                    <a:pt x="320" y="908"/>
                    <a:pt x="335" y="912"/>
                  </a:cubicBezTo>
                  <a:moveTo>
                    <a:pt x="445" y="780"/>
                  </a:moveTo>
                  <a:cubicBezTo>
                    <a:pt x="454" y="769"/>
                    <a:pt x="454" y="769"/>
                    <a:pt x="454" y="769"/>
                  </a:cubicBezTo>
                  <a:cubicBezTo>
                    <a:pt x="462" y="780"/>
                    <a:pt x="462" y="780"/>
                    <a:pt x="462" y="780"/>
                  </a:cubicBezTo>
                  <a:cubicBezTo>
                    <a:pt x="470" y="779"/>
                    <a:pt x="470" y="779"/>
                    <a:pt x="470" y="779"/>
                  </a:cubicBezTo>
                  <a:cubicBezTo>
                    <a:pt x="466" y="787"/>
                    <a:pt x="466" y="787"/>
                    <a:pt x="466" y="787"/>
                  </a:cubicBezTo>
                  <a:cubicBezTo>
                    <a:pt x="466" y="787"/>
                    <a:pt x="460" y="786"/>
                    <a:pt x="454" y="786"/>
                  </a:cubicBezTo>
                  <a:cubicBezTo>
                    <a:pt x="448" y="786"/>
                    <a:pt x="441" y="787"/>
                    <a:pt x="441" y="787"/>
                  </a:cubicBezTo>
                  <a:cubicBezTo>
                    <a:pt x="437" y="779"/>
                    <a:pt x="437" y="779"/>
                    <a:pt x="437" y="779"/>
                  </a:cubicBezTo>
                  <a:lnTo>
                    <a:pt x="445" y="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1" y="974"/>
              <a:ext cx="52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104" y="1122"/>
              <a:ext cx="214" cy="211"/>
            </a:xfrm>
            <a:custGeom>
              <a:avLst/>
              <a:gdLst>
                <a:gd name="T0" fmla="*/ 182 w 460"/>
                <a:gd name="T1" fmla="*/ 232 h 454"/>
                <a:gd name="T2" fmla="*/ 152 w 460"/>
                <a:gd name="T3" fmla="*/ 218 h 454"/>
                <a:gd name="T4" fmla="*/ 187 w 460"/>
                <a:gd name="T5" fmla="*/ 197 h 454"/>
                <a:gd name="T6" fmla="*/ 137 w 460"/>
                <a:gd name="T7" fmla="*/ 184 h 454"/>
                <a:gd name="T8" fmla="*/ 188 w 460"/>
                <a:gd name="T9" fmla="*/ 270 h 454"/>
                <a:gd name="T10" fmla="*/ 152 w 460"/>
                <a:gd name="T11" fmla="*/ 257 h 454"/>
                <a:gd name="T12" fmla="*/ 100 w 460"/>
                <a:gd name="T13" fmla="*/ 220 h 454"/>
                <a:gd name="T14" fmla="*/ 82 w 460"/>
                <a:gd name="T15" fmla="*/ 203 h 454"/>
                <a:gd name="T16" fmla="*/ 115 w 460"/>
                <a:gd name="T17" fmla="*/ 200 h 454"/>
                <a:gd name="T18" fmla="*/ 94 w 460"/>
                <a:gd name="T19" fmla="*/ 181 h 454"/>
                <a:gd name="T20" fmla="*/ 86 w 460"/>
                <a:gd name="T21" fmla="*/ 228 h 454"/>
                <a:gd name="T22" fmla="*/ 105 w 460"/>
                <a:gd name="T23" fmla="*/ 248 h 454"/>
                <a:gd name="T24" fmla="*/ 66 w 460"/>
                <a:gd name="T25" fmla="*/ 251 h 454"/>
                <a:gd name="T26" fmla="*/ 90 w 460"/>
                <a:gd name="T27" fmla="*/ 273 h 454"/>
                <a:gd name="T28" fmla="*/ 100 w 460"/>
                <a:gd name="T29" fmla="*/ 220 h 454"/>
                <a:gd name="T30" fmla="*/ 355 w 460"/>
                <a:gd name="T31" fmla="*/ 197 h 454"/>
                <a:gd name="T32" fmla="*/ 371 w 460"/>
                <a:gd name="T33" fmla="*/ 270 h 454"/>
                <a:gd name="T34" fmla="*/ 400 w 460"/>
                <a:gd name="T35" fmla="*/ 197 h 454"/>
                <a:gd name="T36" fmla="*/ 326 w 460"/>
                <a:gd name="T37" fmla="*/ 184 h 454"/>
                <a:gd name="T38" fmla="*/ 300 w 460"/>
                <a:gd name="T39" fmla="*/ 230 h 454"/>
                <a:gd name="T40" fmla="*/ 271 w 460"/>
                <a:gd name="T41" fmla="*/ 211 h 454"/>
                <a:gd name="T42" fmla="*/ 292 w 460"/>
                <a:gd name="T43" fmla="*/ 270 h 454"/>
                <a:gd name="T44" fmla="*/ 306 w 460"/>
                <a:gd name="T45" fmla="*/ 242 h 454"/>
                <a:gd name="T46" fmla="*/ 314 w 460"/>
                <a:gd name="T47" fmla="*/ 211 h 454"/>
                <a:gd name="T48" fmla="*/ 215 w 460"/>
                <a:gd name="T49" fmla="*/ 227 h 454"/>
                <a:gd name="T50" fmla="*/ 267 w 460"/>
                <a:gd name="T51" fmla="*/ 206 h 454"/>
                <a:gd name="T52" fmla="*/ 243 w 460"/>
                <a:gd name="T53" fmla="*/ 181 h 454"/>
                <a:gd name="T54" fmla="*/ 216 w 460"/>
                <a:gd name="T55" fmla="*/ 264 h 454"/>
                <a:gd name="T56" fmla="*/ 269 w 460"/>
                <a:gd name="T57" fmla="*/ 265 h 454"/>
                <a:gd name="T58" fmla="*/ 243 w 460"/>
                <a:gd name="T59" fmla="*/ 258 h 454"/>
                <a:gd name="T60" fmla="*/ 0 w 460"/>
                <a:gd name="T61" fmla="*/ 454 h 454"/>
                <a:gd name="T62" fmla="*/ 460 w 460"/>
                <a:gd name="T63" fmla="*/ 0 h 454"/>
                <a:gd name="T64" fmla="*/ 0 w 460"/>
                <a:gd name="T65" fmla="*/ 454 h 454"/>
                <a:gd name="T66" fmla="*/ 454 w 460"/>
                <a:gd name="T67" fmla="*/ 6 h 454"/>
                <a:gd name="T68" fmla="*/ 6 w 460"/>
                <a:gd name="T69" fmla="*/ 44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0" h="454">
                  <a:moveTo>
                    <a:pt x="152" y="232"/>
                  </a:moveTo>
                  <a:cubicBezTo>
                    <a:pt x="182" y="232"/>
                    <a:pt x="182" y="232"/>
                    <a:pt x="182" y="232"/>
                  </a:cubicBezTo>
                  <a:cubicBezTo>
                    <a:pt x="182" y="218"/>
                    <a:pt x="182" y="218"/>
                    <a:pt x="182" y="218"/>
                  </a:cubicBezTo>
                  <a:cubicBezTo>
                    <a:pt x="152" y="218"/>
                    <a:pt x="152" y="218"/>
                    <a:pt x="152" y="218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88" y="270"/>
                    <a:pt x="188" y="270"/>
                    <a:pt x="188" y="270"/>
                  </a:cubicBezTo>
                  <a:cubicBezTo>
                    <a:pt x="188" y="257"/>
                    <a:pt x="188" y="257"/>
                    <a:pt x="188" y="257"/>
                  </a:cubicBezTo>
                  <a:cubicBezTo>
                    <a:pt x="152" y="257"/>
                    <a:pt x="152" y="257"/>
                    <a:pt x="152" y="257"/>
                  </a:cubicBezTo>
                  <a:lnTo>
                    <a:pt x="152" y="232"/>
                  </a:lnTo>
                  <a:close/>
                  <a:moveTo>
                    <a:pt x="100" y="220"/>
                  </a:moveTo>
                  <a:cubicBezTo>
                    <a:pt x="94" y="216"/>
                    <a:pt x="94" y="216"/>
                    <a:pt x="94" y="216"/>
                  </a:cubicBezTo>
                  <a:cubicBezTo>
                    <a:pt x="86" y="212"/>
                    <a:pt x="82" y="208"/>
                    <a:pt x="82" y="203"/>
                  </a:cubicBezTo>
                  <a:cubicBezTo>
                    <a:pt x="82" y="197"/>
                    <a:pt x="87" y="193"/>
                    <a:pt x="95" y="193"/>
                  </a:cubicBezTo>
                  <a:cubicBezTo>
                    <a:pt x="100" y="193"/>
                    <a:pt x="107" y="196"/>
                    <a:pt x="115" y="200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08" y="183"/>
                    <a:pt x="101" y="181"/>
                    <a:pt x="94" y="181"/>
                  </a:cubicBezTo>
                  <a:cubicBezTo>
                    <a:pt x="78" y="181"/>
                    <a:pt x="68" y="190"/>
                    <a:pt x="68" y="204"/>
                  </a:cubicBezTo>
                  <a:cubicBezTo>
                    <a:pt x="68" y="214"/>
                    <a:pt x="74" y="221"/>
                    <a:pt x="86" y="228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101" y="237"/>
                    <a:pt x="105" y="241"/>
                    <a:pt x="105" y="248"/>
                  </a:cubicBezTo>
                  <a:cubicBezTo>
                    <a:pt x="105" y="255"/>
                    <a:pt x="99" y="260"/>
                    <a:pt x="90" y="260"/>
                  </a:cubicBezTo>
                  <a:cubicBezTo>
                    <a:pt x="82" y="260"/>
                    <a:pt x="75" y="257"/>
                    <a:pt x="66" y="251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74" y="272"/>
                    <a:pt x="82" y="273"/>
                    <a:pt x="90" y="273"/>
                  </a:cubicBezTo>
                  <a:cubicBezTo>
                    <a:pt x="109" y="273"/>
                    <a:pt x="120" y="263"/>
                    <a:pt x="120" y="247"/>
                  </a:cubicBezTo>
                  <a:cubicBezTo>
                    <a:pt x="120" y="236"/>
                    <a:pt x="113" y="228"/>
                    <a:pt x="100" y="220"/>
                  </a:cubicBezTo>
                  <a:moveTo>
                    <a:pt x="326" y="197"/>
                  </a:moveTo>
                  <a:cubicBezTo>
                    <a:pt x="355" y="197"/>
                    <a:pt x="355" y="197"/>
                    <a:pt x="355" y="197"/>
                  </a:cubicBezTo>
                  <a:cubicBezTo>
                    <a:pt x="355" y="270"/>
                    <a:pt x="355" y="270"/>
                    <a:pt x="355" y="270"/>
                  </a:cubicBezTo>
                  <a:cubicBezTo>
                    <a:pt x="371" y="270"/>
                    <a:pt x="371" y="270"/>
                    <a:pt x="371" y="270"/>
                  </a:cubicBezTo>
                  <a:cubicBezTo>
                    <a:pt x="371" y="197"/>
                    <a:pt x="371" y="197"/>
                    <a:pt x="371" y="197"/>
                  </a:cubicBezTo>
                  <a:cubicBezTo>
                    <a:pt x="400" y="197"/>
                    <a:pt x="400" y="197"/>
                    <a:pt x="400" y="197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326" y="184"/>
                    <a:pt x="326" y="184"/>
                    <a:pt x="326" y="184"/>
                  </a:cubicBezTo>
                  <a:lnTo>
                    <a:pt x="326" y="197"/>
                  </a:lnTo>
                  <a:close/>
                  <a:moveTo>
                    <a:pt x="300" y="230"/>
                  </a:moveTo>
                  <a:cubicBezTo>
                    <a:pt x="288" y="211"/>
                    <a:pt x="288" y="211"/>
                    <a:pt x="288" y="211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2" y="270"/>
                    <a:pt x="292" y="270"/>
                    <a:pt x="292" y="270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29" y="211"/>
                    <a:pt x="329" y="211"/>
                    <a:pt x="329" y="211"/>
                  </a:cubicBezTo>
                  <a:cubicBezTo>
                    <a:pt x="314" y="211"/>
                    <a:pt x="314" y="211"/>
                    <a:pt x="314" y="211"/>
                  </a:cubicBezTo>
                  <a:lnTo>
                    <a:pt x="300" y="230"/>
                  </a:lnTo>
                  <a:close/>
                  <a:moveTo>
                    <a:pt x="215" y="227"/>
                  </a:moveTo>
                  <a:cubicBezTo>
                    <a:pt x="215" y="208"/>
                    <a:pt x="227" y="195"/>
                    <a:pt x="244" y="195"/>
                  </a:cubicBezTo>
                  <a:cubicBezTo>
                    <a:pt x="253" y="195"/>
                    <a:pt x="260" y="199"/>
                    <a:pt x="267" y="206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1" y="184"/>
                    <a:pt x="252" y="181"/>
                    <a:pt x="243" y="181"/>
                  </a:cubicBezTo>
                  <a:cubicBezTo>
                    <a:pt x="218" y="181"/>
                    <a:pt x="199" y="200"/>
                    <a:pt x="199" y="227"/>
                  </a:cubicBezTo>
                  <a:cubicBezTo>
                    <a:pt x="199" y="242"/>
                    <a:pt x="205" y="255"/>
                    <a:pt x="216" y="264"/>
                  </a:cubicBezTo>
                  <a:cubicBezTo>
                    <a:pt x="224" y="270"/>
                    <a:pt x="233" y="273"/>
                    <a:pt x="243" y="273"/>
                  </a:cubicBezTo>
                  <a:cubicBezTo>
                    <a:pt x="252" y="273"/>
                    <a:pt x="261" y="270"/>
                    <a:pt x="269" y="265"/>
                  </a:cubicBezTo>
                  <a:cubicBezTo>
                    <a:pt x="270" y="246"/>
                    <a:pt x="270" y="246"/>
                    <a:pt x="270" y="246"/>
                  </a:cubicBezTo>
                  <a:cubicBezTo>
                    <a:pt x="261" y="254"/>
                    <a:pt x="253" y="258"/>
                    <a:pt x="243" y="258"/>
                  </a:cubicBezTo>
                  <a:cubicBezTo>
                    <a:pt x="227" y="258"/>
                    <a:pt x="215" y="245"/>
                    <a:pt x="215" y="227"/>
                  </a:cubicBezTo>
                  <a:moveTo>
                    <a:pt x="0" y="454"/>
                  </a:moveTo>
                  <a:cubicBezTo>
                    <a:pt x="460" y="454"/>
                    <a:pt x="460" y="454"/>
                    <a:pt x="460" y="454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54"/>
                  </a:lnTo>
                  <a:close/>
                  <a:moveTo>
                    <a:pt x="6" y="6"/>
                  </a:moveTo>
                  <a:cubicBezTo>
                    <a:pt x="454" y="6"/>
                    <a:pt x="454" y="6"/>
                    <a:pt x="454" y="6"/>
                  </a:cubicBezTo>
                  <a:cubicBezTo>
                    <a:pt x="454" y="446"/>
                    <a:pt x="454" y="446"/>
                    <a:pt x="454" y="446"/>
                  </a:cubicBezTo>
                  <a:cubicBezTo>
                    <a:pt x="6" y="446"/>
                    <a:pt x="6" y="446"/>
                    <a:pt x="6" y="44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894" y="1122"/>
              <a:ext cx="215" cy="211"/>
            </a:xfrm>
            <a:custGeom>
              <a:avLst/>
              <a:gdLst>
                <a:gd name="T0" fmla="*/ 0 w 215"/>
                <a:gd name="T1" fmla="*/ 211 h 211"/>
                <a:gd name="T2" fmla="*/ 215 w 215"/>
                <a:gd name="T3" fmla="*/ 211 h 211"/>
                <a:gd name="T4" fmla="*/ 215 w 215"/>
                <a:gd name="T5" fmla="*/ 0 h 211"/>
                <a:gd name="T6" fmla="*/ 0 w 215"/>
                <a:gd name="T7" fmla="*/ 0 h 211"/>
                <a:gd name="T8" fmla="*/ 0 w 215"/>
                <a:gd name="T9" fmla="*/ 211 h 211"/>
                <a:gd name="T10" fmla="*/ 3 w 215"/>
                <a:gd name="T11" fmla="*/ 3 h 211"/>
                <a:gd name="T12" fmla="*/ 212 w 215"/>
                <a:gd name="T13" fmla="*/ 3 h 211"/>
                <a:gd name="T14" fmla="*/ 212 w 215"/>
                <a:gd name="T15" fmla="*/ 208 h 211"/>
                <a:gd name="T16" fmla="*/ 3 w 215"/>
                <a:gd name="T17" fmla="*/ 208 h 211"/>
                <a:gd name="T18" fmla="*/ 3 w 215"/>
                <a:gd name="T19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11">
                  <a:moveTo>
                    <a:pt x="0" y="211"/>
                  </a:moveTo>
                  <a:lnTo>
                    <a:pt x="215" y="211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3" y="3"/>
                  </a:moveTo>
                  <a:lnTo>
                    <a:pt x="212" y="3"/>
                  </a:lnTo>
                  <a:lnTo>
                    <a:pt x="212" y="208"/>
                  </a:lnTo>
                  <a:lnTo>
                    <a:pt x="3" y="20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0" y="3"/>
              <a:ext cx="3697" cy="125"/>
            </a:xfrm>
            <a:custGeom>
              <a:avLst/>
              <a:gdLst>
                <a:gd name="T0" fmla="*/ 0 w 3697"/>
                <a:gd name="T1" fmla="*/ 54 h 125"/>
                <a:gd name="T2" fmla="*/ 0 w 3697"/>
                <a:gd name="T3" fmla="*/ 0 h 125"/>
                <a:gd name="T4" fmla="*/ 3697 w 3697"/>
                <a:gd name="T5" fmla="*/ 0 h 125"/>
                <a:gd name="T6" fmla="*/ 3697 w 3697"/>
                <a:gd name="T7" fmla="*/ 41 h 125"/>
                <a:gd name="T8" fmla="*/ 1735 w 3697"/>
                <a:gd name="T9" fmla="*/ 125 h 125"/>
                <a:gd name="T10" fmla="*/ 0 w 3697"/>
                <a:gd name="T11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125">
                  <a:moveTo>
                    <a:pt x="0" y="54"/>
                  </a:moveTo>
                  <a:lnTo>
                    <a:pt x="0" y="0"/>
                  </a:lnTo>
                  <a:lnTo>
                    <a:pt x="3697" y="0"/>
                  </a:lnTo>
                  <a:lnTo>
                    <a:pt x="3697" y="41"/>
                  </a:lnTo>
                  <a:lnTo>
                    <a:pt x="1735" y="12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0" y="3"/>
              <a:ext cx="3697" cy="125"/>
            </a:xfrm>
            <a:custGeom>
              <a:avLst/>
              <a:gdLst>
                <a:gd name="T0" fmla="*/ 0 w 3697"/>
                <a:gd name="T1" fmla="*/ 54 h 125"/>
                <a:gd name="T2" fmla="*/ 0 w 3697"/>
                <a:gd name="T3" fmla="*/ 0 h 125"/>
                <a:gd name="T4" fmla="*/ 3697 w 3697"/>
                <a:gd name="T5" fmla="*/ 0 h 125"/>
                <a:gd name="T6" fmla="*/ 3697 w 3697"/>
                <a:gd name="T7" fmla="*/ 41 h 125"/>
                <a:gd name="T8" fmla="*/ 1735 w 369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125">
                  <a:moveTo>
                    <a:pt x="0" y="54"/>
                  </a:moveTo>
                  <a:lnTo>
                    <a:pt x="0" y="0"/>
                  </a:lnTo>
                  <a:lnTo>
                    <a:pt x="3697" y="0"/>
                  </a:lnTo>
                  <a:lnTo>
                    <a:pt x="3697" y="41"/>
                  </a:lnTo>
                  <a:lnTo>
                    <a:pt x="1735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0" y="57"/>
              <a:ext cx="1780" cy="108"/>
            </a:xfrm>
            <a:custGeom>
              <a:avLst/>
              <a:gdLst>
                <a:gd name="T0" fmla="*/ 834 w 1780"/>
                <a:gd name="T1" fmla="*/ 108 h 108"/>
                <a:gd name="T2" fmla="*/ 0 w 1780"/>
                <a:gd name="T3" fmla="*/ 31 h 108"/>
                <a:gd name="T4" fmla="*/ 0 w 1780"/>
                <a:gd name="T5" fmla="*/ 0 h 108"/>
                <a:gd name="T6" fmla="*/ 1780 w 1780"/>
                <a:gd name="T7" fmla="*/ 69 h 108"/>
                <a:gd name="T8" fmla="*/ 834 w 1780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108">
                  <a:moveTo>
                    <a:pt x="834" y="108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1780" y="69"/>
                  </a:lnTo>
                  <a:lnTo>
                    <a:pt x="834" y="108"/>
                  </a:lnTo>
                  <a:close/>
                </a:path>
              </a:pathLst>
            </a:custGeom>
            <a:solidFill>
              <a:srgbClr val="009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0" y="57"/>
              <a:ext cx="1780" cy="108"/>
            </a:xfrm>
            <a:custGeom>
              <a:avLst/>
              <a:gdLst>
                <a:gd name="T0" fmla="*/ 834 w 1780"/>
                <a:gd name="T1" fmla="*/ 108 h 108"/>
                <a:gd name="T2" fmla="*/ 0 w 1780"/>
                <a:gd name="T3" fmla="*/ 31 h 108"/>
                <a:gd name="T4" fmla="*/ 0 w 1780"/>
                <a:gd name="T5" fmla="*/ 0 h 108"/>
                <a:gd name="T6" fmla="*/ 1780 w 1780"/>
                <a:gd name="T7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0" h="108">
                  <a:moveTo>
                    <a:pt x="834" y="108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178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0" y="88"/>
              <a:ext cx="834" cy="108"/>
            </a:xfrm>
            <a:custGeom>
              <a:avLst/>
              <a:gdLst>
                <a:gd name="T0" fmla="*/ 0 w 834"/>
                <a:gd name="T1" fmla="*/ 0 h 108"/>
                <a:gd name="T2" fmla="*/ 834 w 834"/>
                <a:gd name="T3" fmla="*/ 77 h 108"/>
                <a:gd name="T4" fmla="*/ 0 w 834"/>
                <a:gd name="T5" fmla="*/ 108 h 108"/>
                <a:gd name="T6" fmla="*/ 0 w 834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4" h="108">
                  <a:moveTo>
                    <a:pt x="0" y="0"/>
                  </a:moveTo>
                  <a:lnTo>
                    <a:pt x="834" y="77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0" y="88"/>
              <a:ext cx="834" cy="108"/>
            </a:xfrm>
            <a:custGeom>
              <a:avLst/>
              <a:gdLst>
                <a:gd name="T0" fmla="*/ 0 w 834"/>
                <a:gd name="T1" fmla="*/ 0 h 108"/>
                <a:gd name="T2" fmla="*/ 834 w 834"/>
                <a:gd name="T3" fmla="*/ 77 h 108"/>
                <a:gd name="T4" fmla="*/ 0 w 834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4" h="108">
                  <a:moveTo>
                    <a:pt x="0" y="0"/>
                  </a:moveTo>
                  <a:lnTo>
                    <a:pt x="834" y="77"/>
                  </a:lnTo>
                  <a:lnTo>
                    <a:pt x="0" y="1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89" y="44"/>
              <a:ext cx="1908" cy="112"/>
            </a:xfrm>
            <a:custGeom>
              <a:avLst/>
              <a:gdLst>
                <a:gd name="T0" fmla="*/ 650 w 1908"/>
                <a:gd name="T1" fmla="*/ 112 h 112"/>
                <a:gd name="T2" fmla="*/ 0 w 1908"/>
                <a:gd name="T3" fmla="*/ 82 h 112"/>
                <a:gd name="T4" fmla="*/ 1908 w 1908"/>
                <a:gd name="T5" fmla="*/ 0 h 112"/>
                <a:gd name="T6" fmla="*/ 1908 w 1908"/>
                <a:gd name="T7" fmla="*/ 47 h 112"/>
                <a:gd name="T8" fmla="*/ 650 w 1908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8" h="112">
                  <a:moveTo>
                    <a:pt x="650" y="112"/>
                  </a:moveTo>
                  <a:lnTo>
                    <a:pt x="0" y="82"/>
                  </a:lnTo>
                  <a:lnTo>
                    <a:pt x="1908" y="0"/>
                  </a:lnTo>
                  <a:lnTo>
                    <a:pt x="1908" y="47"/>
                  </a:lnTo>
                  <a:lnTo>
                    <a:pt x="650" y="112"/>
                  </a:lnTo>
                  <a:close/>
                </a:path>
              </a:pathLst>
            </a:custGeom>
            <a:solidFill>
              <a:srgbClr val="FFE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789" y="44"/>
              <a:ext cx="1908" cy="112"/>
            </a:xfrm>
            <a:custGeom>
              <a:avLst/>
              <a:gdLst>
                <a:gd name="T0" fmla="*/ 650 w 1908"/>
                <a:gd name="T1" fmla="*/ 112 h 112"/>
                <a:gd name="T2" fmla="*/ 0 w 1908"/>
                <a:gd name="T3" fmla="*/ 82 h 112"/>
                <a:gd name="T4" fmla="*/ 1908 w 1908"/>
                <a:gd name="T5" fmla="*/ 0 h 112"/>
                <a:gd name="T6" fmla="*/ 1908 w 1908"/>
                <a:gd name="T7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112">
                  <a:moveTo>
                    <a:pt x="650" y="112"/>
                  </a:moveTo>
                  <a:lnTo>
                    <a:pt x="0" y="82"/>
                  </a:lnTo>
                  <a:lnTo>
                    <a:pt x="1908" y="0"/>
                  </a:lnTo>
                  <a:lnTo>
                    <a:pt x="190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0" y="91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39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  <a:gd name="T10" fmla="*/ 2512 w 369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39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0" y="91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39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39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0" y="866"/>
              <a:ext cx="2512" cy="98"/>
            </a:xfrm>
            <a:custGeom>
              <a:avLst/>
              <a:gdLst>
                <a:gd name="T0" fmla="*/ 2512 w 2512"/>
                <a:gd name="T1" fmla="*/ 50 h 98"/>
                <a:gd name="T2" fmla="*/ 0 w 2512"/>
                <a:gd name="T3" fmla="*/ 98 h 98"/>
                <a:gd name="T4" fmla="*/ 0 w 2512"/>
                <a:gd name="T5" fmla="*/ 0 h 98"/>
                <a:gd name="T6" fmla="*/ 2512 w 2512"/>
                <a:gd name="T7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2" h="98">
                  <a:moveTo>
                    <a:pt x="2512" y="50"/>
                  </a:moveTo>
                  <a:lnTo>
                    <a:pt x="0" y="98"/>
                  </a:lnTo>
                  <a:lnTo>
                    <a:pt x="0" y="0"/>
                  </a:lnTo>
                  <a:lnTo>
                    <a:pt x="2512" y="50"/>
                  </a:lnTo>
                  <a:close/>
                </a:path>
              </a:pathLst>
            </a:custGeom>
            <a:solidFill>
              <a:srgbClr val="FF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0" y="866"/>
              <a:ext cx="2512" cy="98"/>
            </a:xfrm>
            <a:custGeom>
              <a:avLst/>
              <a:gdLst>
                <a:gd name="T0" fmla="*/ 2512 w 2512"/>
                <a:gd name="T1" fmla="*/ 50 h 98"/>
                <a:gd name="T2" fmla="*/ 0 w 2512"/>
                <a:gd name="T3" fmla="*/ 98 h 98"/>
                <a:gd name="T4" fmla="*/ 0 w 2512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" h="98">
                  <a:moveTo>
                    <a:pt x="2512" y="50"/>
                  </a:moveTo>
                  <a:lnTo>
                    <a:pt x="0" y="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588" y="894"/>
              <a:ext cx="1109" cy="61"/>
            </a:xfrm>
            <a:custGeom>
              <a:avLst/>
              <a:gdLst>
                <a:gd name="T0" fmla="*/ 0 w 1109"/>
                <a:gd name="T1" fmla="*/ 24 h 61"/>
                <a:gd name="T2" fmla="*/ 443 w 1109"/>
                <a:gd name="T3" fmla="*/ 0 h 61"/>
                <a:gd name="T4" fmla="*/ 844 w 1109"/>
                <a:gd name="T5" fmla="*/ 8 h 61"/>
                <a:gd name="T6" fmla="*/ 1109 w 1109"/>
                <a:gd name="T7" fmla="*/ 10 h 61"/>
                <a:gd name="T8" fmla="*/ 1109 w 1109"/>
                <a:gd name="T9" fmla="*/ 61 h 61"/>
                <a:gd name="T10" fmla="*/ 0 w 1109"/>
                <a:gd name="T1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61">
                  <a:moveTo>
                    <a:pt x="0" y="24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EE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588" y="894"/>
              <a:ext cx="1109" cy="61"/>
            </a:xfrm>
            <a:custGeom>
              <a:avLst/>
              <a:gdLst>
                <a:gd name="T0" fmla="*/ 0 w 1109"/>
                <a:gd name="T1" fmla="*/ 24 h 61"/>
                <a:gd name="T2" fmla="*/ 443 w 1109"/>
                <a:gd name="T3" fmla="*/ 0 h 61"/>
                <a:gd name="T4" fmla="*/ 844 w 1109"/>
                <a:gd name="T5" fmla="*/ 8 h 61"/>
                <a:gd name="T6" fmla="*/ 1109 w 1109"/>
                <a:gd name="T7" fmla="*/ 10 h 61"/>
                <a:gd name="T8" fmla="*/ 1109 w 1109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61">
                  <a:moveTo>
                    <a:pt x="0" y="24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0" y="619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40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  <a:gd name="T10" fmla="*/ 2512 w 369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40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0" y="619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40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40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0" y="6147"/>
              <a:ext cx="2512" cy="97"/>
            </a:xfrm>
            <a:custGeom>
              <a:avLst/>
              <a:gdLst>
                <a:gd name="T0" fmla="*/ 2512 w 2512"/>
                <a:gd name="T1" fmla="*/ 49 h 97"/>
                <a:gd name="T2" fmla="*/ 0 w 2512"/>
                <a:gd name="T3" fmla="*/ 97 h 97"/>
                <a:gd name="T4" fmla="*/ 0 w 2512"/>
                <a:gd name="T5" fmla="*/ 0 h 97"/>
                <a:gd name="T6" fmla="*/ 2512 w 2512"/>
                <a:gd name="T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2" h="97">
                  <a:moveTo>
                    <a:pt x="2512" y="49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2512" y="49"/>
                  </a:lnTo>
                  <a:close/>
                </a:path>
              </a:pathLst>
            </a:custGeom>
            <a:solidFill>
              <a:srgbClr val="FF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0" y="6147"/>
              <a:ext cx="2512" cy="97"/>
            </a:xfrm>
            <a:custGeom>
              <a:avLst/>
              <a:gdLst>
                <a:gd name="T0" fmla="*/ 2512 w 2512"/>
                <a:gd name="T1" fmla="*/ 49 h 97"/>
                <a:gd name="T2" fmla="*/ 0 w 2512"/>
                <a:gd name="T3" fmla="*/ 97 h 97"/>
                <a:gd name="T4" fmla="*/ 0 w 2512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" h="97">
                  <a:moveTo>
                    <a:pt x="2512" y="49"/>
                  </a:move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588" y="6174"/>
              <a:ext cx="1109" cy="62"/>
            </a:xfrm>
            <a:custGeom>
              <a:avLst/>
              <a:gdLst>
                <a:gd name="T0" fmla="*/ 0 w 1109"/>
                <a:gd name="T1" fmla="*/ 25 h 62"/>
                <a:gd name="T2" fmla="*/ 443 w 1109"/>
                <a:gd name="T3" fmla="*/ 0 h 62"/>
                <a:gd name="T4" fmla="*/ 844 w 1109"/>
                <a:gd name="T5" fmla="*/ 8 h 62"/>
                <a:gd name="T6" fmla="*/ 1109 w 1109"/>
                <a:gd name="T7" fmla="*/ 10 h 62"/>
                <a:gd name="T8" fmla="*/ 1109 w 1109"/>
                <a:gd name="T9" fmla="*/ 62 h 62"/>
                <a:gd name="T10" fmla="*/ 0 w 1109"/>
                <a:gd name="T1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62">
                  <a:moveTo>
                    <a:pt x="0" y="25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EE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588" y="6174"/>
              <a:ext cx="1109" cy="62"/>
            </a:xfrm>
            <a:custGeom>
              <a:avLst/>
              <a:gdLst>
                <a:gd name="T0" fmla="*/ 0 w 1109"/>
                <a:gd name="T1" fmla="*/ 25 h 62"/>
                <a:gd name="T2" fmla="*/ 443 w 1109"/>
                <a:gd name="T3" fmla="*/ 0 h 62"/>
                <a:gd name="T4" fmla="*/ 844 w 1109"/>
                <a:gd name="T5" fmla="*/ 8 h 62"/>
                <a:gd name="T6" fmla="*/ 1109 w 1109"/>
                <a:gd name="T7" fmla="*/ 10 h 62"/>
                <a:gd name="T8" fmla="*/ 1109 w 1109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62">
                  <a:moveTo>
                    <a:pt x="0" y="25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0" y="1005"/>
              <a:ext cx="3697" cy="64"/>
            </a:xfrm>
            <a:custGeom>
              <a:avLst/>
              <a:gdLst>
                <a:gd name="T0" fmla="*/ 0 w 3697"/>
                <a:gd name="T1" fmla="*/ 36 h 64"/>
                <a:gd name="T2" fmla="*/ 0 w 3697"/>
                <a:gd name="T3" fmla="*/ 10 h 64"/>
                <a:gd name="T4" fmla="*/ 3697 w 3697"/>
                <a:gd name="T5" fmla="*/ 0 h 64"/>
                <a:gd name="T6" fmla="*/ 3697 w 3697"/>
                <a:gd name="T7" fmla="*/ 30 h 64"/>
                <a:gd name="T8" fmla="*/ 1735 w 3697"/>
                <a:gd name="T9" fmla="*/ 64 h 64"/>
                <a:gd name="T10" fmla="*/ 0 w 3697"/>
                <a:gd name="T1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64">
                  <a:moveTo>
                    <a:pt x="0" y="36"/>
                  </a:moveTo>
                  <a:lnTo>
                    <a:pt x="0" y="10"/>
                  </a:lnTo>
                  <a:lnTo>
                    <a:pt x="3697" y="0"/>
                  </a:lnTo>
                  <a:lnTo>
                    <a:pt x="3697" y="30"/>
                  </a:lnTo>
                  <a:lnTo>
                    <a:pt x="1735" y="6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0" y="1005"/>
              <a:ext cx="3697" cy="64"/>
            </a:xfrm>
            <a:custGeom>
              <a:avLst/>
              <a:gdLst>
                <a:gd name="T0" fmla="*/ 0 w 3697"/>
                <a:gd name="T1" fmla="*/ 36 h 64"/>
                <a:gd name="T2" fmla="*/ 0 w 3697"/>
                <a:gd name="T3" fmla="*/ 10 h 64"/>
                <a:gd name="T4" fmla="*/ 3697 w 3697"/>
                <a:gd name="T5" fmla="*/ 0 h 64"/>
                <a:gd name="T6" fmla="*/ 3697 w 3697"/>
                <a:gd name="T7" fmla="*/ 30 h 64"/>
                <a:gd name="T8" fmla="*/ 1735 w 3697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64">
                  <a:moveTo>
                    <a:pt x="0" y="36"/>
                  </a:moveTo>
                  <a:lnTo>
                    <a:pt x="0" y="10"/>
                  </a:lnTo>
                  <a:lnTo>
                    <a:pt x="3697" y="0"/>
                  </a:lnTo>
                  <a:lnTo>
                    <a:pt x="3697" y="30"/>
                  </a:lnTo>
                  <a:lnTo>
                    <a:pt x="1735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0" y="1041"/>
              <a:ext cx="1780" cy="29"/>
            </a:xfrm>
            <a:custGeom>
              <a:avLst/>
              <a:gdLst>
                <a:gd name="T0" fmla="*/ 834 w 1780"/>
                <a:gd name="T1" fmla="*/ 14 h 29"/>
                <a:gd name="T2" fmla="*/ 0 w 1780"/>
                <a:gd name="T3" fmla="*/ 12 h 29"/>
                <a:gd name="T4" fmla="*/ 0 w 1780"/>
                <a:gd name="T5" fmla="*/ 0 h 29"/>
                <a:gd name="T6" fmla="*/ 1780 w 1780"/>
                <a:gd name="T7" fmla="*/ 29 h 29"/>
                <a:gd name="T8" fmla="*/ 834 w 1780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29">
                  <a:moveTo>
                    <a:pt x="834" y="14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80" y="29"/>
                  </a:lnTo>
                  <a:lnTo>
                    <a:pt x="834" y="14"/>
                  </a:lnTo>
                  <a:close/>
                </a:path>
              </a:pathLst>
            </a:custGeom>
            <a:solidFill>
              <a:srgbClr val="009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0" y="1041"/>
              <a:ext cx="1780" cy="29"/>
            </a:xfrm>
            <a:custGeom>
              <a:avLst/>
              <a:gdLst>
                <a:gd name="T0" fmla="*/ 834 w 1780"/>
                <a:gd name="T1" fmla="*/ 14 h 29"/>
                <a:gd name="T2" fmla="*/ 0 w 1780"/>
                <a:gd name="T3" fmla="*/ 12 h 29"/>
                <a:gd name="T4" fmla="*/ 0 w 1780"/>
                <a:gd name="T5" fmla="*/ 0 h 29"/>
                <a:gd name="T6" fmla="*/ 1780 w 1780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0" h="29">
                  <a:moveTo>
                    <a:pt x="834" y="14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8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0" y="1053"/>
              <a:ext cx="834" cy="44"/>
            </a:xfrm>
            <a:custGeom>
              <a:avLst/>
              <a:gdLst>
                <a:gd name="T0" fmla="*/ 0 w 834"/>
                <a:gd name="T1" fmla="*/ 0 h 44"/>
                <a:gd name="T2" fmla="*/ 834 w 834"/>
                <a:gd name="T3" fmla="*/ 2 h 44"/>
                <a:gd name="T4" fmla="*/ 0 w 834"/>
                <a:gd name="T5" fmla="*/ 44 h 44"/>
                <a:gd name="T6" fmla="*/ 0 w 834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4" h="44">
                  <a:moveTo>
                    <a:pt x="0" y="0"/>
                  </a:moveTo>
                  <a:lnTo>
                    <a:pt x="834" y="2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0" y="1053"/>
              <a:ext cx="834" cy="44"/>
            </a:xfrm>
            <a:custGeom>
              <a:avLst/>
              <a:gdLst>
                <a:gd name="T0" fmla="*/ 0 w 834"/>
                <a:gd name="T1" fmla="*/ 0 h 44"/>
                <a:gd name="T2" fmla="*/ 834 w 834"/>
                <a:gd name="T3" fmla="*/ 2 h 44"/>
                <a:gd name="T4" fmla="*/ 0 w 834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4" h="44">
                  <a:moveTo>
                    <a:pt x="0" y="0"/>
                  </a:moveTo>
                  <a:lnTo>
                    <a:pt x="834" y="2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789" y="1035"/>
              <a:ext cx="1908" cy="49"/>
            </a:xfrm>
            <a:custGeom>
              <a:avLst/>
              <a:gdLst>
                <a:gd name="T0" fmla="*/ 650 w 1908"/>
                <a:gd name="T1" fmla="*/ 23 h 49"/>
                <a:gd name="T2" fmla="*/ 0 w 1908"/>
                <a:gd name="T3" fmla="*/ 35 h 49"/>
                <a:gd name="T4" fmla="*/ 1908 w 1908"/>
                <a:gd name="T5" fmla="*/ 0 h 49"/>
                <a:gd name="T6" fmla="*/ 1908 w 1908"/>
                <a:gd name="T7" fmla="*/ 49 h 49"/>
                <a:gd name="T8" fmla="*/ 650 w 1908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8" h="49">
                  <a:moveTo>
                    <a:pt x="650" y="23"/>
                  </a:moveTo>
                  <a:lnTo>
                    <a:pt x="0" y="35"/>
                  </a:lnTo>
                  <a:lnTo>
                    <a:pt x="1908" y="0"/>
                  </a:lnTo>
                  <a:lnTo>
                    <a:pt x="1908" y="49"/>
                  </a:lnTo>
                  <a:lnTo>
                    <a:pt x="650" y="23"/>
                  </a:lnTo>
                  <a:close/>
                </a:path>
              </a:pathLst>
            </a:custGeom>
            <a:solidFill>
              <a:srgbClr val="FFE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89" y="1035"/>
              <a:ext cx="1908" cy="49"/>
            </a:xfrm>
            <a:custGeom>
              <a:avLst/>
              <a:gdLst>
                <a:gd name="T0" fmla="*/ 650 w 1908"/>
                <a:gd name="T1" fmla="*/ 23 h 49"/>
                <a:gd name="T2" fmla="*/ 0 w 1908"/>
                <a:gd name="T3" fmla="*/ 35 h 49"/>
                <a:gd name="T4" fmla="*/ 1908 w 1908"/>
                <a:gd name="T5" fmla="*/ 0 h 49"/>
                <a:gd name="T6" fmla="*/ 1908 w 190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49">
                  <a:moveTo>
                    <a:pt x="650" y="23"/>
                  </a:moveTo>
                  <a:lnTo>
                    <a:pt x="0" y="35"/>
                  </a:lnTo>
                  <a:lnTo>
                    <a:pt x="1908" y="0"/>
                  </a:lnTo>
                  <a:lnTo>
                    <a:pt x="1908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0" y="1372"/>
              <a:ext cx="3697" cy="72"/>
            </a:xfrm>
            <a:custGeom>
              <a:avLst/>
              <a:gdLst>
                <a:gd name="T0" fmla="*/ 1185 w 3697"/>
                <a:gd name="T1" fmla="*/ 0 h 72"/>
                <a:gd name="T2" fmla="*/ 0 w 3697"/>
                <a:gd name="T3" fmla="*/ 20 h 72"/>
                <a:gd name="T4" fmla="*/ 0 w 3697"/>
                <a:gd name="T5" fmla="*/ 72 h 72"/>
                <a:gd name="T6" fmla="*/ 3697 w 3697"/>
                <a:gd name="T7" fmla="*/ 72 h 72"/>
                <a:gd name="T8" fmla="*/ 3697 w 3697"/>
                <a:gd name="T9" fmla="*/ 25 h 72"/>
                <a:gd name="T10" fmla="*/ 1185 w 369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72">
                  <a:moveTo>
                    <a:pt x="1185" y="0"/>
                  </a:moveTo>
                  <a:lnTo>
                    <a:pt x="0" y="20"/>
                  </a:lnTo>
                  <a:lnTo>
                    <a:pt x="0" y="72"/>
                  </a:lnTo>
                  <a:lnTo>
                    <a:pt x="3697" y="72"/>
                  </a:lnTo>
                  <a:lnTo>
                    <a:pt x="3697" y="25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0" y="1372"/>
              <a:ext cx="3697" cy="72"/>
            </a:xfrm>
            <a:custGeom>
              <a:avLst/>
              <a:gdLst>
                <a:gd name="T0" fmla="*/ 1185 w 3697"/>
                <a:gd name="T1" fmla="*/ 0 h 72"/>
                <a:gd name="T2" fmla="*/ 0 w 3697"/>
                <a:gd name="T3" fmla="*/ 20 h 72"/>
                <a:gd name="T4" fmla="*/ 0 w 3697"/>
                <a:gd name="T5" fmla="*/ 72 h 72"/>
                <a:gd name="T6" fmla="*/ 3697 w 3697"/>
                <a:gd name="T7" fmla="*/ 72 h 72"/>
                <a:gd name="T8" fmla="*/ 3697 w 3697"/>
                <a:gd name="T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72">
                  <a:moveTo>
                    <a:pt x="1185" y="0"/>
                  </a:moveTo>
                  <a:lnTo>
                    <a:pt x="0" y="20"/>
                  </a:lnTo>
                  <a:lnTo>
                    <a:pt x="0" y="72"/>
                  </a:lnTo>
                  <a:lnTo>
                    <a:pt x="3697" y="72"/>
                  </a:lnTo>
                  <a:lnTo>
                    <a:pt x="3697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185" y="1348"/>
              <a:ext cx="2512" cy="49"/>
            </a:xfrm>
            <a:custGeom>
              <a:avLst/>
              <a:gdLst>
                <a:gd name="T0" fmla="*/ 0 w 2512"/>
                <a:gd name="T1" fmla="*/ 24 h 49"/>
                <a:gd name="T2" fmla="*/ 2512 w 2512"/>
                <a:gd name="T3" fmla="*/ 49 h 49"/>
                <a:gd name="T4" fmla="*/ 2512 w 2512"/>
                <a:gd name="T5" fmla="*/ 0 h 49"/>
                <a:gd name="T6" fmla="*/ 0 w 2512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2" h="49">
                  <a:moveTo>
                    <a:pt x="0" y="24"/>
                  </a:moveTo>
                  <a:lnTo>
                    <a:pt x="2512" y="49"/>
                  </a:lnTo>
                  <a:lnTo>
                    <a:pt x="25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185" y="1348"/>
              <a:ext cx="2512" cy="49"/>
            </a:xfrm>
            <a:custGeom>
              <a:avLst/>
              <a:gdLst>
                <a:gd name="T0" fmla="*/ 0 w 2512"/>
                <a:gd name="T1" fmla="*/ 24 h 49"/>
                <a:gd name="T2" fmla="*/ 2512 w 2512"/>
                <a:gd name="T3" fmla="*/ 49 h 49"/>
                <a:gd name="T4" fmla="*/ 2512 w 2512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" h="49">
                  <a:moveTo>
                    <a:pt x="0" y="24"/>
                  </a:moveTo>
                  <a:lnTo>
                    <a:pt x="2512" y="49"/>
                  </a:lnTo>
                  <a:lnTo>
                    <a:pt x="25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0" y="1362"/>
              <a:ext cx="1109" cy="30"/>
            </a:xfrm>
            <a:custGeom>
              <a:avLst/>
              <a:gdLst>
                <a:gd name="T0" fmla="*/ 1109 w 1109"/>
                <a:gd name="T1" fmla="*/ 12 h 30"/>
                <a:gd name="T2" fmla="*/ 666 w 1109"/>
                <a:gd name="T3" fmla="*/ 0 h 30"/>
                <a:gd name="T4" fmla="*/ 265 w 1109"/>
                <a:gd name="T5" fmla="*/ 3 h 30"/>
                <a:gd name="T6" fmla="*/ 0 w 1109"/>
                <a:gd name="T7" fmla="*/ 5 h 30"/>
                <a:gd name="T8" fmla="*/ 0 w 1109"/>
                <a:gd name="T9" fmla="*/ 30 h 30"/>
                <a:gd name="T10" fmla="*/ 1109 w 1109"/>
                <a:gd name="T1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0">
                  <a:moveTo>
                    <a:pt x="1109" y="12"/>
                  </a:moveTo>
                  <a:lnTo>
                    <a:pt x="666" y="0"/>
                  </a:lnTo>
                  <a:lnTo>
                    <a:pt x="265" y="3"/>
                  </a:lnTo>
                  <a:lnTo>
                    <a:pt x="0" y="5"/>
                  </a:lnTo>
                  <a:lnTo>
                    <a:pt x="0" y="30"/>
                  </a:lnTo>
                  <a:lnTo>
                    <a:pt x="1109" y="12"/>
                  </a:lnTo>
                  <a:close/>
                </a:path>
              </a:pathLst>
            </a:custGeom>
            <a:solidFill>
              <a:srgbClr val="FEE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8" name="Freeform 127"/>
            <p:cNvSpPr>
              <a:spLocks/>
            </p:cNvSpPr>
            <p:nvPr/>
          </p:nvSpPr>
          <p:spPr bwMode="auto">
            <a:xfrm>
              <a:off x="0" y="1362"/>
              <a:ext cx="1109" cy="30"/>
            </a:xfrm>
            <a:custGeom>
              <a:avLst/>
              <a:gdLst>
                <a:gd name="T0" fmla="*/ 1109 w 1109"/>
                <a:gd name="T1" fmla="*/ 12 h 30"/>
                <a:gd name="T2" fmla="*/ 666 w 1109"/>
                <a:gd name="T3" fmla="*/ 0 h 30"/>
                <a:gd name="T4" fmla="*/ 265 w 1109"/>
                <a:gd name="T5" fmla="*/ 3 h 30"/>
                <a:gd name="T6" fmla="*/ 0 w 1109"/>
                <a:gd name="T7" fmla="*/ 5 h 30"/>
                <a:gd name="T8" fmla="*/ 0 w 110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30">
                  <a:moveTo>
                    <a:pt x="1109" y="12"/>
                  </a:moveTo>
                  <a:lnTo>
                    <a:pt x="666" y="0"/>
                  </a:lnTo>
                  <a:lnTo>
                    <a:pt x="265" y="3"/>
                  </a:lnTo>
                  <a:lnTo>
                    <a:pt x="0" y="5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9" name="Rectangle 128"/>
            <p:cNvSpPr>
              <a:spLocks noChangeArrowheads="1"/>
            </p:cNvSpPr>
            <p:nvPr/>
          </p:nvSpPr>
          <p:spPr bwMode="auto">
            <a:xfrm>
              <a:off x="1728" y="1540"/>
              <a:ext cx="1863" cy="1193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0" name="Rectangle 129"/>
            <p:cNvSpPr>
              <a:spLocks noChangeArrowheads="1"/>
            </p:cNvSpPr>
            <p:nvPr/>
          </p:nvSpPr>
          <p:spPr bwMode="auto">
            <a:xfrm>
              <a:off x="1734" y="2780"/>
              <a:ext cx="1852" cy="1595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1" name="Rectangle 130"/>
            <p:cNvSpPr>
              <a:spLocks noChangeArrowheads="1"/>
            </p:cNvSpPr>
            <p:nvPr/>
          </p:nvSpPr>
          <p:spPr bwMode="auto">
            <a:xfrm>
              <a:off x="86" y="2780"/>
              <a:ext cx="1584" cy="895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3" name="Rectangle 132"/>
            <p:cNvSpPr>
              <a:spLocks noChangeArrowheads="1"/>
            </p:cNvSpPr>
            <p:nvPr/>
          </p:nvSpPr>
          <p:spPr bwMode="auto">
            <a:xfrm>
              <a:off x="86" y="1540"/>
              <a:ext cx="1584" cy="1193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4" name="Rectangle 133"/>
            <p:cNvSpPr>
              <a:spLocks noChangeArrowheads="1"/>
            </p:cNvSpPr>
            <p:nvPr/>
          </p:nvSpPr>
          <p:spPr bwMode="auto">
            <a:xfrm>
              <a:off x="42" y="5458"/>
              <a:ext cx="3605" cy="829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808263" y="4006739"/>
            <a:ext cx="15145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b="1" dirty="0" smtClean="0"/>
              <a:t>«Evolución </a:t>
            </a:r>
            <a:r>
              <a:rPr lang="es-AR" sz="4000" b="1" dirty="0"/>
              <a:t>de los parámetros clínicos periodontales asociado a la composición bacteriana, niveles de </a:t>
            </a:r>
            <a:r>
              <a:rPr lang="es-AR" sz="4000" b="1" dirty="0" err="1"/>
              <a:t>O</a:t>
            </a:r>
            <a:r>
              <a:rPr lang="es-AR" sz="4000" b="1" dirty="0" err="1" smtClean="0"/>
              <a:t>steocalcina</a:t>
            </a:r>
            <a:r>
              <a:rPr lang="es-AR" sz="4000" b="1" dirty="0" smtClean="0"/>
              <a:t> </a:t>
            </a:r>
            <a:r>
              <a:rPr lang="es-AR" sz="4000" b="1" dirty="0"/>
              <a:t>y </a:t>
            </a:r>
            <a:r>
              <a:rPr lang="es-AR" sz="4000" b="1" dirty="0" smtClean="0"/>
              <a:t>Fosfatasa </a:t>
            </a:r>
            <a:r>
              <a:rPr lang="es-AR" sz="4000" b="1" dirty="0"/>
              <a:t>ácida tartrato </a:t>
            </a:r>
            <a:r>
              <a:rPr lang="es-AR" sz="4000" b="1" dirty="0" smtClean="0"/>
              <a:t>resistente»</a:t>
            </a:r>
            <a:endParaRPr lang="es-AR" sz="4000" dirty="0"/>
          </a:p>
        </p:txBody>
      </p:sp>
      <p:sp>
        <p:nvSpPr>
          <p:cNvPr id="4" name="3 Rectángulo"/>
          <p:cNvSpPr/>
          <p:nvPr/>
        </p:nvSpPr>
        <p:spPr>
          <a:xfrm>
            <a:off x="11741659" y="11170703"/>
            <a:ext cx="1269917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La Periodontitis (P) es una enfermedad inflamatoria crónica, no trasmisible, multifactorial, asociada a </a:t>
            </a:r>
            <a:r>
              <a:rPr lang="es-AR" sz="2000" dirty="0" err="1"/>
              <a:t>biopeliculas</a:t>
            </a:r>
            <a:r>
              <a:rPr lang="es-AR" sz="2000" dirty="0"/>
              <a:t> </a:t>
            </a:r>
            <a:r>
              <a:rPr lang="es-AR" sz="2000" dirty="0" err="1"/>
              <a:t>disbióticas</a:t>
            </a:r>
            <a:r>
              <a:rPr lang="es-AR" sz="2000" dirty="0"/>
              <a:t>; caracterizada por la destrucción del apartado de soporte del diente pudiendo llevar a su pérdida. Investigaciones en el tratamiento periodontal surgen de la necesidad de establecer predictibilidad e identificar sujetos con alta susceptibilidad.</a:t>
            </a:r>
          </a:p>
          <a:p>
            <a:r>
              <a:rPr lang="es-AR" sz="2000" dirty="0"/>
              <a:t>Hipótesis: La respuesta del paciente al tratamiento periodontal (TP) estaría asociada a su capacidad de producir moléculas que eviten la pérdida del diente. Detectar en forma temprana bacterias periodontales y moléculas marcadoras de recuperación ósea; contribuiría a evaluar las modificaciones morfo-funcionales de los tejidos durante el tratamiento.</a:t>
            </a:r>
          </a:p>
          <a:p>
            <a:r>
              <a:rPr lang="es-AR" sz="2000" dirty="0"/>
              <a:t>Objetivo: Analizar la efectividad del tratamiento periodontal convencional en pacientes con P en su respuesta clínica, bacteriológica y bioquímica.</a:t>
            </a:r>
          </a:p>
          <a:p>
            <a:r>
              <a:rPr lang="es-AR" sz="2000" dirty="0"/>
              <a:t>Métodos: Estudio longitudinal y descriptivo simple donde se estudiaron en todas las etapas hasta el momento, 14 individuos con diagnóstico de P y aceptación de integrar el estudio. Se registró: Placa Bacteriana (PB), Hemorragia (H), Supuración (S), Profundidad de Sondaje (PS), Nivel de Inserción Clínica (NIC). En la elución del fluido </a:t>
            </a:r>
            <a:r>
              <a:rPr lang="es-AR" sz="2000" dirty="0" err="1"/>
              <a:t>crevicular</a:t>
            </a:r>
            <a:r>
              <a:rPr lang="es-AR" sz="2000" dirty="0"/>
              <a:t> gingival (FCG) se determinó actividad Fosfatasa Alcalina y </a:t>
            </a:r>
            <a:r>
              <a:rPr lang="es-AR" sz="2000" dirty="0" err="1"/>
              <a:t>Osteocalcina</a:t>
            </a:r>
            <a:r>
              <a:rPr lang="es-AR" sz="2000" dirty="0"/>
              <a:t> por ELISA. Se tomaron muestras de la bolsa para identificar bacterias periodonto patógenas mediante amplificaciones genómicas con secuencias específicas. </a:t>
            </a:r>
            <a:r>
              <a:rPr lang="es-AR" sz="2000" i="1" dirty="0"/>
              <a:t>S</a:t>
            </a:r>
            <a:r>
              <a:rPr lang="es-AR" sz="2000" dirty="0"/>
              <a:t>e realizó TP convencional. Al finalizar el TP y en evaluaciones a los 3 y 6 meses se registraron  todos parámetros clínicos y se tomaron muestras de PB y FGC. El análisis estadístico incluyó test T, </a:t>
            </a:r>
            <a:r>
              <a:rPr lang="es-AR" sz="2000" dirty="0" err="1"/>
              <a:t>chi</a:t>
            </a:r>
            <a:r>
              <a:rPr lang="es-AR" sz="2000" dirty="0"/>
              <a:t> cuadrado, ANOVA con un p&lt;0,05 para definir significancia estadística. </a:t>
            </a:r>
          </a:p>
          <a:p>
            <a:r>
              <a:rPr lang="es-AR" sz="2000" dirty="0"/>
              <a:t>Resultados: PB, H y S disminuyeron a lo largo del tratamiento (p˂0,01). PS se redujo en 1,39 mm entre </a:t>
            </a:r>
            <a:r>
              <a:rPr lang="es-AR" sz="2000" dirty="0" err="1"/>
              <a:t>inico</a:t>
            </a:r>
            <a:r>
              <a:rPr lang="es-AR" sz="2000" dirty="0"/>
              <a:t> (I) y el pos tratamiento, continúo disminuyendo en controles posteriores (˂0,01). La ganancia de NIC se evidenció entre I y 3m de 0,50 mm (p˂0,01). Disminuyó la frecuencia las bacterias. La actividad de Fosfatasa Alcalina se modificó a lo largo del tratamiento (p=0,01). La concentración de </a:t>
            </a:r>
            <a:r>
              <a:rPr lang="es-AR" sz="2000" dirty="0" err="1"/>
              <a:t>Osteocalcina</a:t>
            </a:r>
            <a:r>
              <a:rPr lang="es-AR" sz="2000" dirty="0"/>
              <a:t> no se modificó.</a:t>
            </a:r>
          </a:p>
          <a:p>
            <a:r>
              <a:rPr lang="es-AR" sz="2000" dirty="0"/>
              <a:t>Conclusión: La mejora de los parámetros clínicos y la menor frecuencia de bacterias evidencian la efectividad del TP. La disminución de la actividad de fosfatasa alcalina en FCG podría representar la oportunidad de evidenciar un </a:t>
            </a:r>
            <a:r>
              <a:rPr lang="es-AR" sz="2000" dirty="0" err="1"/>
              <a:t>biomarcador</a:t>
            </a:r>
            <a:r>
              <a:rPr lang="es-AR" sz="2000" dirty="0"/>
              <a:t> de la respuesta de las bolsas</a:t>
            </a:r>
            <a:r>
              <a:rPr lang="es-AR" sz="2000" dirty="0" smtClean="0"/>
              <a:t>.</a:t>
            </a:r>
            <a:endParaRPr lang="es-AR" dirty="0"/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591294" y="22874780"/>
            <a:ext cx="10764712" cy="2119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lIns="411480" tIns="205740" rIns="411480" bIns="205740" anchor="ctr"/>
          <a:lstStyle/>
          <a:p>
            <a:r>
              <a:rPr lang="es-AR" sz="3600" dirty="0"/>
              <a:t>Objetivo: Analizar la efectividad del tratamiento periodontal convencional en pacientes con </a:t>
            </a:r>
            <a:r>
              <a:rPr lang="es-AR" sz="3600" dirty="0" smtClean="0"/>
              <a:t>Periodontitis </a:t>
            </a:r>
            <a:r>
              <a:rPr lang="es-AR" sz="3600" dirty="0"/>
              <a:t>en su respuesta clínica, bacteriológica y bioquímica.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4082" r="11295" b="1547"/>
          <a:stretch>
            <a:fillRect/>
          </a:stretch>
        </p:blipFill>
        <p:spPr bwMode="auto">
          <a:xfrm>
            <a:off x="6039268" y="10859909"/>
            <a:ext cx="2958427" cy="2614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4"/>
          <a:srcRect l="16765" t="25952" r="47461" b="36068"/>
          <a:stretch>
            <a:fillRect/>
          </a:stretch>
        </p:blipFill>
        <p:spPr bwMode="auto">
          <a:xfrm>
            <a:off x="2619082" y="10894641"/>
            <a:ext cx="2908407" cy="2544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5" y="14672535"/>
            <a:ext cx="2960325" cy="2675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0" name="3 CuadroTexto"/>
          <p:cNvSpPr txBox="1">
            <a:spLocks noChangeArrowheads="1"/>
          </p:cNvSpPr>
          <p:nvPr/>
        </p:nvSpPr>
        <p:spPr bwMode="auto">
          <a:xfrm>
            <a:off x="1803286" y="13865006"/>
            <a:ext cx="811175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AR" sz="3200" b="1" dirty="0" smtClean="0"/>
              <a:t>Tratamiento Periodontal Convencional</a:t>
            </a: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6" cstate="print"/>
          <a:srcRect l="10981" t="28321" r="43448" b="16992"/>
          <a:stretch>
            <a:fillRect/>
          </a:stretch>
        </p:blipFill>
        <p:spPr bwMode="auto">
          <a:xfrm>
            <a:off x="4073286" y="14760805"/>
            <a:ext cx="3033636" cy="2679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7"/>
          <a:srcRect l="15237" t="20834" r="2032" b="4465"/>
          <a:stretch>
            <a:fillRect/>
          </a:stretch>
        </p:blipFill>
        <p:spPr bwMode="auto">
          <a:xfrm>
            <a:off x="7438256" y="15014463"/>
            <a:ext cx="3379293" cy="2461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549243" y="19827792"/>
            <a:ext cx="10834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La respuesta del paciente al tratamiento periodontal (TP) estaría asociada a su capacidad de producir moléculas que eviten la pérdida del diente. Detectar en forma temprana bacterias periodontales y moléculas marcadoras de recuperación ósea; contribuiría a evaluar las modificaciones morfo-funcionales de los tejidos durante el tratamiento</a:t>
            </a:r>
            <a:r>
              <a:rPr lang="es-AR" sz="3200" dirty="0" smtClean="0"/>
              <a:t>.</a:t>
            </a:r>
            <a:endParaRPr lang="es-AR" sz="3200" dirty="0"/>
          </a:p>
        </p:txBody>
      </p:sp>
      <p:cxnSp>
        <p:nvCxnSpPr>
          <p:cNvPr id="83" name="82 Conector recto"/>
          <p:cNvCxnSpPr/>
          <p:nvPr/>
        </p:nvCxnSpPr>
        <p:spPr bwMode="auto">
          <a:xfrm>
            <a:off x="13702720" y="20825964"/>
            <a:ext cx="10510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79 CuadroTexto"/>
          <p:cNvSpPr txBox="1">
            <a:spLocks noChangeArrowheads="1"/>
          </p:cNvSpPr>
          <p:nvPr/>
        </p:nvSpPr>
        <p:spPr bwMode="auto">
          <a:xfrm>
            <a:off x="22367790" y="20267164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AR" sz="2000" b="1" dirty="0">
                <a:solidFill>
                  <a:schemeClr val="accent5"/>
                </a:solidFill>
              </a:rPr>
              <a:t>6 meses</a:t>
            </a:r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17586134" y="26248774"/>
            <a:ext cx="3019541" cy="3427503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Symbol" pitchFamily="18" charset="2"/>
              <a:buChar char="·"/>
            </a:pPr>
            <a:endParaRPr lang="es-ES" altLang="es-AR" sz="1800" dirty="0"/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2000" b="1" dirty="0"/>
              <a:t>Parámetros Clínicos:</a:t>
            </a:r>
          </a:p>
          <a:p>
            <a:pPr algn="ctr" eaLnBrk="1" hangingPunct="1">
              <a:buFont typeface="Symbol" pitchFamily="18" charset="2"/>
              <a:buChar char="·"/>
            </a:pPr>
            <a:endParaRPr lang="es-ES" altLang="es-AR" sz="2000" b="1" dirty="0"/>
          </a:p>
          <a:p>
            <a:pPr algn="ctr" eaLnBrk="1" hangingPunct="1">
              <a:buFont typeface="Symbol" pitchFamily="18" charset="2"/>
              <a:buChar char="·"/>
            </a:pPr>
            <a:endParaRPr lang="es-ES" altLang="es-AR" sz="2000" b="1" dirty="0"/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2000" b="1" dirty="0"/>
              <a:t> Placa Bacteriana (PB)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2000" b="1" dirty="0"/>
              <a:t>Hemorragia (H)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2000" b="1" dirty="0"/>
              <a:t>Supuración (S)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2000" b="1" dirty="0"/>
              <a:t>Profundidad de Bolsa (PS)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2000" b="1" dirty="0"/>
              <a:t>Nivel de Inserción Clínica (NIC)</a:t>
            </a:r>
            <a:endParaRPr lang="es-ES" altLang="es-AR" sz="1800" dirty="0"/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41992" r="59370" b="23828"/>
          <a:stretch>
            <a:fillRect/>
          </a:stretch>
        </p:blipFill>
        <p:spPr bwMode="auto">
          <a:xfrm>
            <a:off x="12893888" y="19994114"/>
            <a:ext cx="665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75 CuadroTexto"/>
          <p:cNvSpPr txBox="1">
            <a:spLocks noChangeArrowheads="1"/>
          </p:cNvSpPr>
          <p:nvPr/>
        </p:nvSpPr>
        <p:spPr bwMode="auto">
          <a:xfrm>
            <a:off x="14469482" y="20267164"/>
            <a:ext cx="2584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AR" sz="2000" b="1" dirty="0">
                <a:solidFill>
                  <a:schemeClr val="accent5"/>
                </a:solidFill>
              </a:rPr>
              <a:t>TERAPIA</a:t>
            </a:r>
            <a:r>
              <a:rPr lang="es-AR" altLang="es-AR" sz="2000" dirty="0">
                <a:solidFill>
                  <a:schemeClr val="accent5"/>
                </a:solidFill>
              </a:rPr>
              <a:t> </a:t>
            </a:r>
            <a:r>
              <a:rPr lang="es-AR" altLang="es-AR" sz="2000" b="1" dirty="0">
                <a:solidFill>
                  <a:schemeClr val="accent5"/>
                </a:solidFill>
              </a:rPr>
              <a:t>BÁSICA</a:t>
            </a:r>
          </a:p>
        </p:txBody>
      </p:sp>
      <p:sp>
        <p:nvSpPr>
          <p:cNvPr id="129" name="77 CuadroTexto"/>
          <p:cNvSpPr txBox="1">
            <a:spLocks noChangeArrowheads="1"/>
          </p:cNvSpPr>
          <p:nvPr/>
        </p:nvSpPr>
        <p:spPr bwMode="auto">
          <a:xfrm>
            <a:off x="20605675" y="20267164"/>
            <a:ext cx="1217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AR" sz="2000" b="1" dirty="0">
                <a:solidFill>
                  <a:schemeClr val="accent5"/>
                </a:solidFill>
              </a:rPr>
              <a:t>3 Meses</a:t>
            </a:r>
          </a:p>
        </p:txBody>
      </p:sp>
      <p:sp>
        <p:nvSpPr>
          <p:cNvPr id="130" name="80 CuadroTexto"/>
          <p:cNvSpPr txBox="1">
            <a:spLocks noChangeArrowheads="1"/>
          </p:cNvSpPr>
          <p:nvPr/>
        </p:nvSpPr>
        <p:spPr bwMode="auto">
          <a:xfrm>
            <a:off x="18203982" y="21426384"/>
            <a:ext cx="5605462" cy="10160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AR" altLang="es-AR" sz="2000"/>
              <a:t>Registro  de Parámetros Clínicos</a:t>
            </a:r>
          </a:p>
          <a:p>
            <a:pPr eaLnBrk="1" hangingPunct="1">
              <a:buFont typeface="Arial" charset="0"/>
              <a:buChar char="•"/>
            </a:pPr>
            <a:r>
              <a:rPr lang="es-AR" altLang="es-AR" sz="2000"/>
              <a:t>Toma de Muestras Orales para identificación microbiológica y de Biomarcadores</a:t>
            </a:r>
          </a:p>
        </p:txBody>
      </p:sp>
      <p:sp>
        <p:nvSpPr>
          <p:cNvPr id="131" name="81 CuadroTexto"/>
          <p:cNvSpPr txBox="1">
            <a:spLocks noChangeArrowheads="1"/>
          </p:cNvSpPr>
          <p:nvPr/>
        </p:nvSpPr>
        <p:spPr bwMode="auto">
          <a:xfrm>
            <a:off x="11893539" y="20220678"/>
            <a:ext cx="1147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AR" sz="2000" b="1" dirty="0">
                <a:solidFill>
                  <a:schemeClr val="accent5"/>
                </a:solidFill>
              </a:rPr>
              <a:t>BASAL</a:t>
            </a:r>
          </a:p>
        </p:txBody>
      </p:sp>
      <p:cxnSp>
        <p:nvCxnSpPr>
          <p:cNvPr id="132" name="131 Conector recto"/>
          <p:cNvCxnSpPr/>
          <p:nvPr/>
        </p:nvCxnSpPr>
        <p:spPr bwMode="auto">
          <a:xfrm>
            <a:off x="18805738" y="20667566"/>
            <a:ext cx="31750" cy="69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 bwMode="auto">
          <a:xfrm>
            <a:off x="21237714" y="20665178"/>
            <a:ext cx="0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Text Box 34"/>
          <p:cNvSpPr txBox="1">
            <a:spLocks noChangeArrowheads="1"/>
          </p:cNvSpPr>
          <p:nvPr/>
        </p:nvSpPr>
        <p:spPr bwMode="auto">
          <a:xfrm>
            <a:off x="12133069" y="21141877"/>
            <a:ext cx="2357437" cy="10001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AR" sz="2000" b="1"/>
              <a:t>Consultorio </a:t>
            </a:r>
          </a:p>
          <a:p>
            <a:pPr algn="ctr" eaLnBrk="1" hangingPunct="1"/>
            <a:r>
              <a:rPr lang="es-ES" altLang="es-AR" sz="2000" b="1"/>
              <a:t>Odontológico</a:t>
            </a:r>
          </a:p>
          <a:p>
            <a:pPr algn="ctr" eaLnBrk="1" hangingPunct="1"/>
            <a:r>
              <a:rPr lang="es-ES" altLang="es-AR" sz="2000" b="1"/>
              <a:t>14 (133)</a:t>
            </a:r>
          </a:p>
          <a:p>
            <a:pPr algn="ctr" eaLnBrk="1" hangingPunct="1"/>
            <a:endParaRPr lang="es-ES" altLang="es-AR" sz="1800"/>
          </a:p>
        </p:txBody>
      </p:sp>
      <p:sp>
        <p:nvSpPr>
          <p:cNvPr id="135" name="Text Box 41"/>
          <p:cNvSpPr txBox="1">
            <a:spLocks noChangeArrowheads="1"/>
          </p:cNvSpPr>
          <p:nvPr/>
        </p:nvSpPr>
        <p:spPr bwMode="auto">
          <a:xfrm>
            <a:off x="21070308" y="26848939"/>
            <a:ext cx="3143250" cy="27146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s-AR" sz="2000" b="1"/>
          </a:p>
          <a:p>
            <a:pPr algn="ctr" eaLnBrk="1" hangingPunct="1"/>
            <a:r>
              <a:rPr lang="es-ES" altLang="es-AR" sz="2000" b="1"/>
              <a:t>Extracción de Fluido Crevicular Gingival:</a:t>
            </a:r>
          </a:p>
          <a:p>
            <a:pPr algn="ctr" eaLnBrk="1" hangingPunct="1"/>
            <a:endParaRPr lang="es-ES" altLang="es-AR" sz="2000" b="1"/>
          </a:p>
          <a:p>
            <a:pPr algn="ctr" eaLnBrk="1" hangingPunct="1">
              <a:buFont typeface="Arial" charset="0"/>
              <a:buChar char="•"/>
            </a:pPr>
            <a:r>
              <a:rPr lang="es-ES" altLang="es-AR" sz="2000" b="1"/>
              <a:t>Fosfatasa Alcalina (FA)</a:t>
            </a:r>
          </a:p>
          <a:p>
            <a:pPr algn="ctr" eaLnBrk="1" hangingPunct="1">
              <a:buFont typeface="Arial" charset="0"/>
              <a:buChar char="•"/>
            </a:pPr>
            <a:r>
              <a:rPr lang="es-ES" altLang="es-AR" sz="2000" b="1"/>
              <a:t>Osteocalcina (O)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2011880" y="26848939"/>
            <a:ext cx="5110744" cy="2827338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Symbol" pitchFamily="18" charset="2"/>
              <a:buChar char="·"/>
            </a:pPr>
            <a:endParaRPr lang="es-ES" altLang="es-AR" sz="1800" dirty="0"/>
          </a:p>
          <a:p>
            <a:pPr algn="ctr" eaLnBrk="1" hangingPunct="1">
              <a:buFont typeface="Symbol" pitchFamily="18" charset="2"/>
              <a:buChar char="·"/>
            </a:pPr>
            <a:r>
              <a:rPr lang="es-ES" altLang="es-AR" sz="1800" b="1" dirty="0"/>
              <a:t>Extracción de ADN para identificación por biología molecular de:</a:t>
            </a:r>
          </a:p>
          <a:p>
            <a:pPr algn="ctr" eaLnBrk="1" hangingPunct="1"/>
            <a:endParaRPr lang="es-ES" altLang="es-AR" sz="1800" b="1" i="1" dirty="0"/>
          </a:p>
          <a:p>
            <a:pPr algn="ctr" eaLnBrk="1" hangingPunct="1">
              <a:buFont typeface="Symbol" pitchFamily="18" charset="2"/>
              <a:buChar char="·"/>
            </a:pPr>
            <a:r>
              <a:rPr lang="it-IT" altLang="es-AR" sz="1800" b="1" i="1" dirty="0"/>
              <a:t>Porphyromona gingivalis (Pg,);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it-IT" altLang="es-AR" sz="1800" b="1" i="1" dirty="0"/>
              <a:t>Tannerella forsythia (Tf),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it-IT" altLang="es-AR" sz="1800" b="1" i="1" dirty="0"/>
              <a:t>Prevotella intermedia (Pi)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it-IT" altLang="es-AR" sz="1800" b="1" i="1" dirty="0"/>
              <a:t>Treponema denticola (Td),</a:t>
            </a:r>
          </a:p>
          <a:p>
            <a:pPr algn="ctr" eaLnBrk="1" hangingPunct="1">
              <a:buFont typeface="Symbol" pitchFamily="18" charset="2"/>
              <a:buChar char="·"/>
            </a:pPr>
            <a:r>
              <a:rPr lang="it-IT" altLang="es-AR" sz="1800" b="1" i="1" dirty="0"/>
              <a:t>Aggregatib</a:t>
            </a:r>
            <a:r>
              <a:rPr lang="es-ES" altLang="es-AR" sz="1800" b="1" i="1" dirty="0" err="1"/>
              <a:t>acter</a:t>
            </a:r>
            <a:r>
              <a:rPr lang="es-ES" altLang="es-AR" sz="1800" b="1" i="1" dirty="0"/>
              <a:t> </a:t>
            </a:r>
            <a:r>
              <a:rPr lang="es-ES" altLang="es-AR" sz="1800" b="1" i="1" dirty="0" err="1"/>
              <a:t>actinomycetemcomitans</a:t>
            </a:r>
            <a:r>
              <a:rPr lang="es-ES" altLang="es-AR" sz="1800" b="1" i="1" dirty="0"/>
              <a:t> (</a:t>
            </a:r>
            <a:r>
              <a:rPr lang="es-ES" altLang="es-AR" sz="1800" b="1" i="1" dirty="0" err="1"/>
              <a:t>Aa</a:t>
            </a:r>
            <a:r>
              <a:rPr lang="es-ES" altLang="es-AR" sz="1800" i="1" dirty="0"/>
              <a:t>);</a:t>
            </a:r>
          </a:p>
          <a:p>
            <a:pPr algn="ctr" eaLnBrk="1" hangingPunct="1"/>
            <a:endParaRPr lang="es-ES" altLang="es-AR" sz="1800" dirty="0"/>
          </a:p>
          <a:p>
            <a:pPr algn="ctr" eaLnBrk="1" hangingPunct="1"/>
            <a:endParaRPr lang="es-ES" altLang="es-AR" sz="1800" b="1" dirty="0"/>
          </a:p>
          <a:p>
            <a:pPr eaLnBrk="1" hangingPunct="1"/>
            <a:r>
              <a:rPr lang="es-ES" altLang="es-AR" sz="1800" dirty="0" smtClean="0"/>
              <a:t>  </a:t>
            </a:r>
            <a:endParaRPr lang="es-ES" altLang="es-AR" sz="1800" dirty="0"/>
          </a:p>
        </p:txBody>
      </p:sp>
      <p:sp>
        <p:nvSpPr>
          <p:cNvPr id="137" name="CuadroTexto 26"/>
          <p:cNvSpPr txBox="1">
            <a:spLocks noChangeArrowheads="1"/>
          </p:cNvSpPr>
          <p:nvPr/>
        </p:nvSpPr>
        <p:spPr bwMode="auto">
          <a:xfrm>
            <a:off x="19176915" y="19725547"/>
            <a:ext cx="395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AR" sz="2000" b="1" dirty="0">
                <a:solidFill>
                  <a:schemeClr val="accent5"/>
                </a:solidFill>
              </a:rPr>
              <a:t>RE-EVALUACION</a:t>
            </a:r>
          </a:p>
        </p:txBody>
      </p:sp>
      <p:cxnSp>
        <p:nvCxnSpPr>
          <p:cNvPr id="138" name="Conector recto 33"/>
          <p:cNvCxnSpPr>
            <a:stCxn id="142" idx="2"/>
          </p:cNvCxnSpPr>
          <p:nvPr/>
        </p:nvCxnSpPr>
        <p:spPr bwMode="auto">
          <a:xfrm>
            <a:off x="13524767" y="23015127"/>
            <a:ext cx="31749" cy="376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87 CuadroTexto"/>
          <p:cNvSpPr txBox="1">
            <a:spLocks noChangeArrowheads="1"/>
          </p:cNvSpPr>
          <p:nvPr/>
        </p:nvSpPr>
        <p:spPr bwMode="auto">
          <a:xfrm>
            <a:off x="12038287" y="23410414"/>
            <a:ext cx="4429125" cy="31686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es-AR" altLang="es-AR" sz="2000" dirty="0" smtClean="0"/>
          </a:p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es-AR" altLang="es-AR" sz="2000" dirty="0" smtClean="0"/>
              <a:t>Selección de Pacientes</a:t>
            </a:r>
          </a:p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endParaRPr lang="es-AR" altLang="es-AR" sz="2000" dirty="0" smtClean="0"/>
          </a:p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es-AR" altLang="es-AR" sz="2000" dirty="0" smtClean="0"/>
              <a:t>Selección de Sitios</a:t>
            </a:r>
          </a:p>
          <a:p>
            <a:pPr algn="ctr" eaLnBrk="0" hangingPunct="0">
              <a:defRPr/>
            </a:pPr>
            <a:r>
              <a:rPr lang="es-AR" altLang="es-AR" sz="2000" dirty="0" smtClean="0"/>
              <a:t>RH +</a:t>
            </a:r>
          </a:p>
          <a:p>
            <a:pPr algn="ctr" eaLnBrk="0" hangingPunct="0">
              <a:defRPr/>
            </a:pPr>
            <a:r>
              <a:rPr lang="es-AR" altLang="es-AR" sz="2000" dirty="0" smtClean="0"/>
              <a:t>RPB +</a:t>
            </a:r>
          </a:p>
          <a:p>
            <a:pPr algn="ctr" eaLnBrk="0" hangingPunct="0">
              <a:defRPr/>
            </a:pPr>
            <a:r>
              <a:rPr lang="es-AR" altLang="es-AR" sz="2000" dirty="0" smtClean="0"/>
              <a:t>PS </a:t>
            </a:r>
            <a:r>
              <a:rPr lang="es-AR" altLang="es-AR" sz="2000" dirty="0"/>
              <a:t>≥</a:t>
            </a:r>
            <a:r>
              <a:rPr lang="es-AR" altLang="es-AR" sz="2000" dirty="0" smtClean="0"/>
              <a:t> 4 mm</a:t>
            </a:r>
          </a:p>
          <a:p>
            <a:pPr algn="ctr" eaLnBrk="0" hangingPunct="0">
              <a:defRPr/>
            </a:pPr>
            <a:r>
              <a:rPr lang="es-AR" altLang="es-AR" sz="2000" dirty="0" smtClean="0"/>
              <a:t>NIC 1 mm</a:t>
            </a:r>
          </a:p>
          <a:p>
            <a:pPr algn="ctr" eaLnBrk="0" hangingPunct="0">
              <a:defRPr/>
            </a:pPr>
            <a:endParaRPr lang="es-AR" altLang="es-AR" sz="2000" dirty="0" smtClean="0"/>
          </a:p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es-AR" altLang="es-AR" sz="2000" dirty="0" smtClean="0"/>
              <a:t>Recolección de muestras orales</a:t>
            </a:r>
          </a:p>
        </p:txBody>
      </p:sp>
      <p:sp>
        <p:nvSpPr>
          <p:cNvPr id="140" name="77 CuadroTexto"/>
          <p:cNvSpPr txBox="1">
            <a:spLocks noChangeArrowheads="1"/>
          </p:cNvSpPr>
          <p:nvPr/>
        </p:nvSpPr>
        <p:spPr bwMode="auto">
          <a:xfrm>
            <a:off x="17341270" y="20267164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AR" sz="2000" b="1" dirty="0">
                <a:solidFill>
                  <a:schemeClr val="accent5"/>
                </a:solidFill>
              </a:rPr>
              <a:t>Post Inmediato</a:t>
            </a:r>
          </a:p>
        </p:txBody>
      </p:sp>
      <p:cxnSp>
        <p:nvCxnSpPr>
          <p:cNvPr id="141" name="140 Conector recto"/>
          <p:cNvCxnSpPr/>
          <p:nvPr/>
        </p:nvCxnSpPr>
        <p:spPr bwMode="auto">
          <a:xfrm>
            <a:off x="23134552" y="20667214"/>
            <a:ext cx="0" cy="573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 Box 41"/>
          <p:cNvSpPr txBox="1">
            <a:spLocks noChangeArrowheads="1"/>
          </p:cNvSpPr>
          <p:nvPr/>
        </p:nvSpPr>
        <p:spPr bwMode="auto">
          <a:xfrm>
            <a:off x="12011879" y="22357902"/>
            <a:ext cx="3025775" cy="6572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148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AR" sz="2000" b="1" dirty="0"/>
              <a:t>Criterios de Inclusión y Exclusión</a:t>
            </a:r>
          </a:p>
        </p:txBody>
      </p:sp>
      <p:sp>
        <p:nvSpPr>
          <p:cNvPr id="143" name="Rectangle 48"/>
          <p:cNvSpPr>
            <a:spLocks noChangeArrowheads="1"/>
          </p:cNvSpPr>
          <p:nvPr/>
        </p:nvSpPr>
        <p:spPr bwMode="auto">
          <a:xfrm>
            <a:off x="721598" y="25428315"/>
            <a:ext cx="2201675" cy="55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3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Resultados</a:t>
            </a:r>
            <a:endParaRPr kumimoji="0" lang="es-ES" alt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064761"/>
              </p:ext>
            </p:extLst>
          </p:nvPr>
        </p:nvGraphicFramePr>
        <p:xfrm>
          <a:off x="681632" y="27679650"/>
          <a:ext cx="3070757" cy="199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5" name="14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572750"/>
              </p:ext>
            </p:extLst>
          </p:nvPr>
        </p:nvGraphicFramePr>
        <p:xfrm>
          <a:off x="4073285" y="27755850"/>
          <a:ext cx="3123880" cy="192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6" name="14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309027"/>
              </p:ext>
            </p:extLst>
          </p:nvPr>
        </p:nvGraphicFramePr>
        <p:xfrm>
          <a:off x="7532045" y="27736801"/>
          <a:ext cx="3599161" cy="196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7" name="146 CuadroTexto"/>
          <p:cNvSpPr txBox="1"/>
          <p:nvPr/>
        </p:nvSpPr>
        <p:spPr>
          <a:xfrm>
            <a:off x="1436385" y="29852209"/>
            <a:ext cx="904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I: inicio; Post I: post inmediato; 3M: 3 meses; 6M: 6 meses. Valor p=0.01. </a:t>
            </a:r>
            <a:r>
              <a:rPr lang="es-AR" sz="1400" dirty="0"/>
              <a:t>* indica diferencia </a:t>
            </a:r>
            <a:r>
              <a:rPr lang="es-AR" sz="1400" dirty="0" smtClean="0"/>
              <a:t>significativo  (</a:t>
            </a:r>
            <a:r>
              <a:rPr lang="es-AR" sz="1400" dirty="0"/>
              <a:t>Chi </a:t>
            </a:r>
            <a:r>
              <a:rPr lang="es-AR" sz="1400" dirty="0" smtClean="0"/>
              <a:t>cuadrado)</a:t>
            </a:r>
            <a:endParaRPr lang="es-AR" sz="1400" dirty="0"/>
          </a:p>
        </p:txBody>
      </p:sp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3171" y="31441133"/>
            <a:ext cx="3600400" cy="218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49675" y="31441133"/>
            <a:ext cx="3456384" cy="214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0" name="CuadroTexto 8"/>
          <p:cNvSpPr txBox="1">
            <a:spLocks noChangeArrowheads="1"/>
          </p:cNvSpPr>
          <p:nvPr/>
        </p:nvSpPr>
        <p:spPr bwMode="auto">
          <a:xfrm>
            <a:off x="1233251" y="33627067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AR" sz="1200" dirty="0" smtClean="0"/>
              <a:t> </a:t>
            </a:r>
            <a:r>
              <a:rPr lang="es-ES" sz="1200" dirty="0" smtClean="0"/>
              <a:t>ANOVA </a:t>
            </a:r>
            <a:r>
              <a:rPr lang="es-AR" altLang="es-AR" sz="1200" dirty="0" smtClean="0">
                <a:latin typeface="Calibri" pitchFamily="34" charset="0"/>
              </a:rPr>
              <a:t> </a:t>
            </a:r>
            <a:r>
              <a:rPr lang="es-AR" altLang="es-AR" sz="1200" dirty="0">
                <a:latin typeface="Calibri" pitchFamily="34" charset="0"/>
              </a:rPr>
              <a:t>diferencia significativa, p&lt;0.05.</a:t>
            </a:r>
            <a:endParaRPr lang="es-AR" sz="1200" dirty="0"/>
          </a:p>
        </p:txBody>
      </p:sp>
      <p:sp>
        <p:nvSpPr>
          <p:cNvPr id="151" name="150 Rectángulo"/>
          <p:cNvSpPr/>
          <p:nvPr/>
        </p:nvSpPr>
        <p:spPr>
          <a:xfrm>
            <a:off x="5913771" y="33695448"/>
            <a:ext cx="1863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ANOVA </a:t>
            </a:r>
            <a:r>
              <a:rPr lang="es-AR" altLang="es-AR" sz="1200" dirty="0" smtClean="0">
                <a:latin typeface="Calibri" pitchFamily="34" charset="0"/>
              </a:rPr>
              <a:t> </a:t>
            </a:r>
            <a:r>
              <a:rPr lang="es-AR" altLang="es-AR" sz="1200" dirty="0">
                <a:latin typeface="Calibri" pitchFamily="34" charset="0"/>
              </a:rPr>
              <a:t>diferencia significativa, p&lt;0.05.</a:t>
            </a:r>
            <a:endParaRPr lang="es-AR" sz="1200" dirty="0"/>
          </a:p>
        </p:txBody>
      </p:sp>
      <p:sp>
        <p:nvSpPr>
          <p:cNvPr id="152" name="91 CuadroTexto"/>
          <p:cNvSpPr txBox="1">
            <a:spLocks noChangeArrowheads="1"/>
          </p:cNvSpPr>
          <p:nvPr/>
        </p:nvSpPr>
        <p:spPr bwMode="auto">
          <a:xfrm>
            <a:off x="284819" y="30704356"/>
            <a:ext cx="404477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AR" sz="1400" b="1" dirty="0"/>
              <a:t>Profundidad de </a:t>
            </a:r>
            <a:r>
              <a:rPr lang="es-AR" altLang="es-AR" sz="1400" b="1" dirty="0" smtClean="0"/>
              <a:t>sondaje </a:t>
            </a:r>
            <a:r>
              <a:rPr lang="es-AR" altLang="es-AR" sz="1400" b="1" dirty="0"/>
              <a:t>a lo largo del t</a:t>
            </a:r>
            <a:r>
              <a:rPr lang="es-AR" altLang="es-AR" sz="1400" b="1" dirty="0" smtClean="0"/>
              <a:t>ratamiento periodontal</a:t>
            </a:r>
            <a:endParaRPr lang="es-AR" altLang="es-AR" sz="1400" b="1" dirty="0"/>
          </a:p>
        </p:txBody>
      </p:sp>
      <p:sp>
        <p:nvSpPr>
          <p:cNvPr id="153" name="91 CuadroTexto"/>
          <p:cNvSpPr txBox="1">
            <a:spLocks noChangeArrowheads="1"/>
          </p:cNvSpPr>
          <p:nvPr/>
        </p:nvSpPr>
        <p:spPr bwMode="auto">
          <a:xfrm>
            <a:off x="4689635" y="30704720"/>
            <a:ext cx="404477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AR" sz="1400" b="1" dirty="0" smtClean="0"/>
              <a:t>Nivel de inserción </a:t>
            </a:r>
            <a:r>
              <a:rPr lang="es-AR" altLang="es-AR" sz="1400" b="1" dirty="0"/>
              <a:t>c</a:t>
            </a:r>
            <a:r>
              <a:rPr lang="es-AR" altLang="es-AR" sz="1400" b="1" dirty="0" smtClean="0"/>
              <a:t>línica a </a:t>
            </a:r>
            <a:r>
              <a:rPr lang="es-AR" altLang="es-AR" sz="1400" b="1" dirty="0"/>
              <a:t>lo largo del t</a:t>
            </a:r>
            <a:r>
              <a:rPr lang="es-AR" altLang="es-AR" sz="1400" b="1" dirty="0" smtClean="0"/>
              <a:t>ratamiento periodontal</a:t>
            </a:r>
            <a:endParaRPr lang="es-AR" altLang="es-AR" sz="1400" b="1" dirty="0"/>
          </a:p>
        </p:txBody>
      </p:sp>
      <p:graphicFrame>
        <p:nvGraphicFramePr>
          <p:cNvPr id="154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307267"/>
              </p:ext>
            </p:extLst>
          </p:nvPr>
        </p:nvGraphicFramePr>
        <p:xfrm>
          <a:off x="9127902" y="31441134"/>
          <a:ext cx="3039247" cy="271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55" name="154 CuadroTexto"/>
          <p:cNvSpPr txBox="1"/>
          <p:nvPr/>
        </p:nvSpPr>
        <p:spPr>
          <a:xfrm>
            <a:off x="9250749" y="30675249"/>
            <a:ext cx="27656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/>
              <a:t>Niveles de </a:t>
            </a:r>
            <a:r>
              <a:rPr lang="es-AR" sz="1400" b="1" dirty="0" err="1"/>
              <a:t>o</a:t>
            </a:r>
            <a:r>
              <a:rPr lang="es-AR" sz="1400" b="1" dirty="0" err="1" smtClean="0"/>
              <a:t>steocalcina</a:t>
            </a:r>
            <a:r>
              <a:rPr lang="es-AR" sz="1400" b="1" dirty="0" smtClean="0"/>
              <a:t> en FCG a lo largo del </a:t>
            </a:r>
            <a:r>
              <a:rPr lang="es-AR" sz="1400" b="1" dirty="0"/>
              <a:t>t</a:t>
            </a:r>
            <a:r>
              <a:rPr lang="es-AR" sz="1400" b="1" dirty="0" smtClean="0"/>
              <a:t>ratamiento periodontal</a:t>
            </a:r>
            <a:endParaRPr lang="es-AR" sz="1400" b="1" dirty="0"/>
          </a:p>
        </p:txBody>
      </p:sp>
      <p:sp>
        <p:nvSpPr>
          <p:cNvPr id="156" name="Rectangle 93"/>
          <p:cNvSpPr>
            <a:spLocks noChangeArrowheads="1"/>
          </p:cNvSpPr>
          <p:nvPr/>
        </p:nvSpPr>
        <p:spPr bwMode="auto">
          <a:xfrm>
            <a:off x="9127902" y="34259589"/>
            <a:ext cx="303924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AR" altLang="es-AR" sz="1050" dirty="0">
                <a:latin typeface="Calibri" pitchFamily="34" charset="0"/>
              </a:rPr>
              <a:t>Los números representan los niveles de </a:t>
            </a:r>
            <a:r>
              <a:rPr lang="es-AR" altLang="es-AR" sz="1050" dirty="0" err="1">
                <a:latin typeface="Calibri" pitchFamily="34" charset="0"/>
              </a:rPr>
              <a:t>Osteocalcina</a:t>
            </a:r>
            <a:r>
              <a:rPr lang="es-AR" altLang="es-AR" sz="1050" dirty="0">
                <a:latin typeface="Calibri" pitchFamily="34" charset="0"/>
              </a:rPr>
              <a:t>  expresado en </a:t>
            </a:r>
            <a:r>
              <a:rPr lang="es-AR" altLang="es-AR" sz="1050" dirty="0" err="1">
                <a:latin typeface="Calibri" pitchFamily="34" charset="0"/>
              </a:rPr>
              <a:t>ng</a:t>
            </a:r>
            <a:r>
              <a:rPr lang="es-AR" altLang="es-AR" sz="1050" dirty="0">
                <a:latin typeface="Calibri" pitchFamily="34" charset="0"/>
              </a:rPr>
              <a:t>/ml de FCG, en las diferentes etapas del tratamiento periodontal.</a:t>
            </a:r>
            <a:endParaRPr lang="es-AR" altLang="es-AR" sz="1050" dirty="0"/>
          </a:p>
        </p:txBody>
      </p:sp>
      <p:graphicFrame>
        <p:nvGraphicFramePr>
          <p:cNvPr id="15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259826"/>
              </p:ext>
            </p:extLst>
          </p:nvPr>
        </p:nvGraphicFramePr>
        <p:xfrm>
          <a:off x="12572721" y="31441133"/>
          <a:ext cx="3219447" cy="310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58" name="Rectangle 93"/>
          <p:cNvSpPr>
            <a:spLocks noChangeArrowheads="1"/>
          </p:cNvSpPr>
          <p:nvPr/>
        </p:nvSpPr>
        <p:spPr bwMode="auto">
          <a:xfrm>
            <a:off x="12572721" y="34548129"/>
            <a:ext cx="31889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AR" altLang="es-AR" sz="1050" dirty="0">
                <a:latin typeface="Calibri" pitchFamily="34" charset="0"/>
              </a:rPr>
              <a:t>Los números representan la concentración de Fosfatasa Alcalina  expresado en UI en FCG en las diferentes etapas del tratamiento periodontal.</a:t>
            </a:r>
            <a:endParaRPr lang="es-AR" altLang="es-AR" sz="1050" dirty="0"/>
          </a:p>
        </p:txBody>
      </p:sp>
      <p:sp>
        <p:nvSpPr>
          <p:cNvPr id="159" name="110 CuadroTexto"/>
          <p:cNvSpPr txBox="1">
            <a:spLocks noChangeArrowheads="1"/>
          </p:cNvSpPr>
          <p:nvPr/>
        </p:nvSpPr>
        <p:spPr bwMode="auto">
          <a:xfrm>
            <a:off x="12557198" y="30675249"/>
            <a:ext cx="3204509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AR" altLang="es-AR" sz="1400" b="1" dirty="0">
                <a:latin typeface="Calibri" pitchFamily="34" charset="0"/>
              </a:rPr>
              <a:t>Concentración de </a:t>
            </a:r>
            <a:r>
              <a:rPr lang="es-AR" altLang="es-AR" sz="1400" b="1" dirty="0" smtClean="0">
                <a:latin typeface="Calibri" pitchFamily="34" charset="0"/>
              </a:rPr>
              <a:t>fosfatasa </a:t>
            </a:r>
            <a:r>
              <a:rPr lang="es-AR" altLang="es-AR" sz="1400" b="1" dirty="0">
                <a:latin typeface="Calibri" pitchFamily="34" charset="0"/>
              </a:rPr>
              <a:t>a</a:t>
            </a:r>
            <a:r>
              <a:rPr lang="es-AR" altLang="es-AR" sz="1400" b="1" dirty="0" smtClean="0">
                <a:latin typeface="Calibri" pitchFamily="34" charset="0"/>
              </a:rPr>
              <a:t>lcalina </a:t>
            </a:r>
            <a:r>
              <a:rPr lang="es-AR" altLang="es-AR" sz="1400" b="1" dirty="0">
                <a:latin typeface="Calibri" pitchFamily="34" charset="0"/>
              </a:rPr>
              <a:t>(FA) a lo largo del t</a:t>
            </a:r>
            <a:r>
              <a:rPr lang="es-AR" altLang="es-AR" sz="1400" b="1" dirty="0" smtClean="0">
                <a:latin typeface="Calibri" pitchFamily="34" charset="0"/>
              </a:rPr>
              <a:t>ratamiento periodontal</a:t>
            </a:r>
            <a:endParaRPr lang="es-AR" altLang="es-AR" sz="1400" b="1" dirty="0">
              <a:latin typeface="Calibri" pitchFamily="34" charset="0"/>
            </a:endParaRPr>
          </a:p>
        </p:txBody>
      </p:sp>
      <p:sp>
        <p:nvSpPr>
          <p:cNvPr id="160" name="159 CuadroTexto"/>
          <p:cNvSpPr txBox="1"/>
          <p:nvPr/>
        </p:nvSpPr>
        <p:spPr>
          <a:xfrm>
            <a:off x="13409667" y="35139724"/>
            <a:ext cx="14363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/>
              <a:t>I vs Post I p˂.01</a:t>
            </a:r>
          </a:p>
          <a:p>
            <a:pPr algn="ctr"/>
            <a:r>
              <a:rPr lang="es-AR" sz="1200" b="1" dirty="0" smtClean="0"/>
              <a:t>I vs 3M </a:t>
            </a:r>
            <a:r>
              <a:rPr lang="es-AR" sz="1200" b="1" dirty="0"/>
              <a:t>p˂.</a:t>
            </a:r>
            <a:r>
              <a:rPr lang="es-AR" sz="1200" b="1" dirty="0" smtClean="0"/>
              <a:t>01</a:t>
            </a:r>
          </a:p>
          <a:p>
            <a:pPr algn="ctr"/>
            <a:r>
              <a:rPr lang="es-AR" sz="1200" b="1" dirty="0" smtClean="0"/>
              <a:t>I vs 6M</a:t>
            </a:r>
            <a:r>
              <a:rPr lang="es-AR" sz="1200" b="1" dirty="0"/>
              <a:t>p˂.</a:t>
            </a:r>
            <a:r>
              <a:rPr lang="es-AR" sz="1200" b="1" dirty="0" smtClean="0"/>
              <a:t>01</a:t>
            </a:r>
          </a:p>
          <a:p>
            <a:pPr algn="ctr"/>
            <a:r>
              <a:rPr lang="es-AR" sz="1200" b="1" dirty="0" smtClean="0"/>
              <a:t>Post vs 3M</a:t>
            </a:r>
            <a:r>
              <a:rPr lang="es-AR" sz="1200" b="1" dirty="0"/>
              <a:t>p˂.</a:t>
            </a:r>
            <a:r>
              <a:rPr lang="es-AR" sz="1200" b="1" dirty="0" smtClean="0"/>
              <a:t>01</a:t>
            </a:r>
          </a:p>
          <a:p>
            <a:pPr algn="ctr"/>
            <a:r>
              <a:rPr lang="es-AR" sz="1200" b="1" dirty="0" smtClean="0"/>
              <a:t>Post vs 6M</a:t>
            </a:r>
            <a:r>
              <a:rPr lang="es-AR" sz="1200" b="1" dirty="0"/>
              <a:t>p˂.</a:t>
            </a:r>
            <a:r>
              <a:rPr lang="es-AR" sz="1200" b="1" dirty="0" smtClean="0"/>
              <a:t>01</a:t>
            </a:r>
            <a:endParaRPr lang="es-AR" sz="1200" b="1" dirty="0"/>
          </a:p>
        </p:txBody>
      </p:sp>
      <p:graphicFrame>
        <p:nvGraphicFramePr>
          <p:cNvPr id="16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777213"/>
              </p:ext>
            </p:extLst>
          </p:nvPr>
        </p:nvGraphicFramePr>
        <p:xfrm>
          <a:off x="16310734" y="31322982"/>
          <a:ext cx="8147248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62" name="Rectangle 93"/>
          <p:cNvSpPr txBox="1">
            <a:spLocks noChangeArrowheads="1"/>
          </p:cNvSpPr>
          <p:nvPr/>
        </p:nvSpPr>
        <p:spPr bwMode="auto">
          <a:xfrm>
            <a:off x="16332395" y="35528045"/>
            <a:ext cx="810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AR" altLang="es-AR" sz="1200" dirty="0" smtClean="0">
                <a:latin typeface="Calibri" pitchFamily="34" charset="0"/>
              </a:rPr>
              <a:t>Los números representan el porcentaje (%) de bacterias identificadas en las bolsas por especie en los diferentes momentos del tratamiento periodontal. I (inicio), PI ( Post Inmediato), 3m (3 meses pos tratamiento), 6m (6meses pos tratamiento). </a:t>
            </a:r>
            <a:r>
              <a:rPr lang="es-AR" altLang="es-AR" sz="1200" i="1" dirty="0" err="1" smtClean="0">
                <a:latin typeface="Calibri" pitchFamily="34" charset="0"/>
              </a:rPr>
              <a:t>Porphyromonas</a:t>
            </a:r>
            <a:r>
              <a:rPr lang="es-AR" altLang="es-AR" sz="1200" i="1" dirty="0" smtClean="0">
                <a:latin typeface="Calibri" pitchFamily="34" charset="0"/>
              </a:rPr>
              <a:t> </a:t>
            </a:r>
            <a:r>
              <a:rPr lang="es-AR" altLang="es-AR" sz="1200" i="1" dirty="0" err="1" smtClean="0">
                <a:latin typeface="Calibri" pitchFamily="34" charset="0"/>
              </a:rPr>
              <a:t>gingivalis</a:t>
            </a:r>
            <a:r>
              <a:rPr lang="es-AR" altLang="es-AR" sz="1200" i="1" dirty="0" smtClean="0">
                <a:latin typeface="Calibri" pitchFamily="34" charset="0"/>
              </a:rPr>
              <a:t> (</a:t>
            </a:r>
            <a:r>
              <a:rPr lang="es-AR" altLang="es-AR" sz="1200" i="1" dirty="0" err="1" smtClean="0">
                <a:latin typeface="Calibri" pitchFamily="34" charset="0"/>
              </a:rPr>
              <a:t>Pg</a:t>
            </a:r>
            <a:r>
              <a:rPr lang="es-AR" altLang="es-AR" sz="1200" i="1" dirty="0" smtClean="0">
                <a:latin typeface="Calibri" pitchFamily="34" charset="0"/>
              </a:rPr>
              <a:t>), Treponema </a:t>
            </a:r>
            <a:r>
              <a:rPr lang="es-AR" altLang="es-AR" sz="1200" i="1" dirty="0" err="1" smtClean="0">
                <a:latin typeface="Calibri" pitchFamily="34" charset="0"/>
              </a:rPr>
              <a:t>denticola</a:t>
            </a:r>
            <a:r>
              <a:rPr lang="es-AR" altLang="es-AR" sz="1200" i="1" dirty="0" smtClean="0">
                <a:latin typeface="Calibri" pitchFamily="34" charset="0"/>
              </a:rPr>
              <a:t> (</a:t>
            </a:r>
            <a:r>
              <a:rPr lang="es-AR" altLang="es-AR" sz="1200" i="1" dirty="0" err="1" smtClean="0">
                <a:latin typeface="Calibri" pitchFamily="34" charset="0"/>
              </a:rPr>
              <a:t>Td</a:t>
            </a:r>
            <a:r>
              <a:rPr lang="es-AR" altLang="es-AR" sz="1200" i="1" dirty="0" smtClean="0">
                <a:latin typeface="Calibri" pitchFamily="34" charset="0"/>
              </a:rPr>
              <a:t>), </a:t>
            </a:r>
            <a:r>
              <a:rPr lang="es-AR" altLang="es-AR" sz="1200" i="1" dirty="0" err="1" smtClean="0">
                <a:latin typeface="Calibri" pitchFamily="34" charset="0"/>
              </a:rPr>
              <a:t>Tannerella</a:t>
            </a:r>
            <a:r>
              <a:rPr lang="es-AR" altLang="es-AR" sz="1200" i="1" dirty="0" smtClean="0">
                <a:latin typeface="Calibri" pitchFamily="34" charset="0"/>
              </a:rPr>
              <a:t> </a:t>
            </a:r>
            <a:r>
              <a:rPr lang="es-AR" altLang="es-AR" sz="1200" i="1" dirty="0" err="1" smtClean="0">
                <a:latin typeface="Calibri" pitchFamily="34" charset="0"/>
              </a:rPr>
              <a:t>forsythia</a:t>
            </a:r>
            <a:r>
              <a:rPr lang="es-AR" altLang="es-AR" sz="1200" i="1" dirty="0" smtClean="0">
                <a:latin typeface="Calibri" pitchFamily="34" charset="0"/>
              </a:rPr>
              <a:t> (</a:t>
            </a:r>
            <a:r>
              <a:rPr lang="es-AR" altLang="es-AR" sz="1200" i="1" dirty="0" err="1" smtClean="0">
                <a:latin typeface="Calibri" pitchFamily="34" charset="0"/>
              </a:rPr>
              <a:t>Tf</a:t>
            </a:r>
            <a:r>
              <a:rPr lang="es-AR" altLang="es-AR" sz="1200" i="1" dirty="0" smtClean="0">
                <a:latin typeface="Calibri" pitchFamily="34" charset="0"/>
              </a:rPr>
              <a:t>), </a:t>
            </a:r>
            <a:r>
              <a:rPr lang="es-AR" altLang="es-AR" sz="1200" i="1" dirty="0" err="1" smtClean="0">
                <a:latin typeface="Calibri" pitchFamily="34" charset="0"/>
              </a:rPr>
              <a:t>Prevotella</a:t>
            </a:r>
            <a:r>
              <a:rPr lang="es-AR" altLang="es-AR" sz="1200" i="1" dirty="0" smtClean="0">
                <a:latin typeface="Calibri" pitchFamily="34" charset="0"/>
              </a:rPr>
              <a:t> intermedia (Pi) y </a:t>
            </a:r>
            <a:r>
              <a:rPr lang="es-AR" altLang="es-AR" sz="1200" i="1" dirty="0" err="1" smtClean="0">
                <a:latin typeface="Calibri" pitchFamily="34" charset="0"/>
              </a:rPr>
              <a:t>Agregatibacter</a:t>
            </a:r>
            <a:r>
              <a:rPr lang="es-AR" altLang="es-AR" sz="1200" i="1" dirty="0" smtClean="0">
                <a:latin typeface="Calibri" pitchFamily="34" charset="0"/>
              </a:rPr>
              <a:t> </a:t>
            </a:r>
            <a:r>
              <a:rPr lang="es-AR" altLang="es-AR" sz="1200" i="1" dirty="0" err="1" smtClean="0">
                <a:latin typeface="Calibri" pitchFamily="34" charset="0"/>
              </a:rPr>
              <a:t>actinomycemcomitans</a:t>
            </a:r>
            <a:r>
              <a:rPr lang="es-AR" altLang="es-AR" sz="1200" i="1" dirty="0" smtClean="0">
                <a:latin typeface="Calibri" pitchFamily="34" charset="0"/>
              </a:rPr>
              <a:t> (</a:t>
            </a:r>
            <a:r>
              <a:rPr lang="es-AR" altLang="es-AR" sz="1200" i="1" dirty="0" err="1" smtClean="0">
                <a:latin typeface="Calibri" pitchFamily="34" charset="0"/>
              </a:rPr>
              <a:t>Aa</a:t>
            </a:r>
            <a:r>
              <a:rPr lang="es-AR" altLang="es-AR" sz="1200" i="1" dirty="0" smtClean="0">
                <a:latin typeface="Calibri" pitchFamily="34" charset="0"/>
              </a:rPr>
              <a:t>).</a:t>
            </a:r>
            <a:r>
              <a:rPr lang="es-AR" altLang="es-AR" sz="1200" dirty="0" smtClean="0">
                <a:latin typeface="Calibri" pitchFamily="34" charset="0"/>
              </a:rPr>
              <a:t>   Análisis de Chi cuadrado, diferencia significativa, p&lt;0.05..</a:t>
            </a:r>
            <a:endParaRPr lang="es-AR" altLang="es-AR" sz="1200" dirty="0"/>
          </a:p>
        </p:txBody>
      </p:sp>
      <p:sp>
        <p:nvSpPr>
          <p:cNvPr id="163" name="91 CuadroTexto"/>
          <p:cNvSpPr txBox="1">
            <a:spLocks noChangeArrowheads="1"/>
          </p:cNvSpPr>
          <p:nvPr/>
        </p:nvSpPr>
        <p:spPr bwMode="auto">
          <a:xfrm>
            <a:off x="16302930" y="30674483"/>
            <a:ext cx="814724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2813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2813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2813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2813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8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AR" altLang="es-AR" sz="1400" b="1" dirty="0" smtClean="0"/>
              <a:t>Frecuencia de bacterias en los diferentes momentos del tratamiento </a:t>
            </a:r>
            <a:r>
              <a:rPr lang="es-AR" altLang="es-AR" sz="1400" b="1" dirty="0"/>
              <a:t>p</a:t>
            </a:r>
            <a:r>
              <a:rPr lang="es-AR" altLang="es-AR" sz="1400" b="1" dirty="0" smtClean="0"/>
              <a:t>eriodontal</a:t>
            </a:r>
            <a:endParaRPr lang="es-AR" altLang="es-AR" sz="2400" dirty="0">
              <a:solidFill>
                <a:srgbClr val="CC0099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1840" y="37234294"/>
            <a:ext cx="2419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/>
              <a:t>Conclusiones y Aportes del Proyecto </a:t>
            </a:r>
          </a:p>
          <a:p>
            <a:r>
              <a:rPr lang="es-AR" sz="3600" dirty="0" smtClean="0"/>
              <a:t>La </a:t>
            </a:r>
            <a:r>
              <a:rPr lang="es-AR" sz="3600" dirty="0"/>
              <a:t>mejora de los parámetros clínicos y la menor frecuencia de bacterias evidencian la efectividad del t</a:t>
            </a:r>
            <a:r>
              <a:rPr lang="es-AR" sz="3600" dirty="0" smtClean="0"/>
              <a:t>ratamiento </a:t>
            </a:r>
            <a:r>
              <a:rPr lang="es-AR" sz="3600" dirty="0"/>
              <a:t>p</a:t>
            </a:r>
            <a:r>
              <a:rPr lang="es-AR" sz="3600" dirty="0" smtClean="0"/>
              <a:t>eriodontal para tratar la patología. </a:t>
            </a:r>
            <a:r>
              <a:rPr lang="es-AR" sz="3600" dirty="0"/>
              <a:t>La disminución de la actividad de fosfatasa alcalina en FCG </a:t>
            </a:r>
            <a:r>
              <a:rPr lang="es-AR" sz="3600" dirty="0" smtClean="0"/>
              <a:t>podría representar </a:t>
            </a:r>
            <a:r>
              <a:rPr lang="es-AR" sz="3600" dirty="0"/>
              <a:t>la oportunidad de evidenciar un </a:t>
            </a:r>
            <a:r>
              <a:rPr lang="es-AR" sz="3600" dirty="0" err="1"/>
              <a:t>biomarcador</a:t>
            </a:r>
            <a:r>
              <a:rPr lang="es-AR" sz="3600" dirty="0"/>
              <a:t> de la respuesta de las </a:t>
            </a:r>
            <a:r>
              <a:rPr lang="es-AR" sz="3600" dirty="0" smtClean="0"/>
              <a:t>bolsas tratadas</a:t>
            </a:r>
            <a:endParaRPr lang="es-AR" sz="3600" dirty="0"/>
          </a:p>
        </p:txBody>
      </p:sp>
      <p:pic>
        <p:nvPicPr>
          <p:cNvPr id="164" name="5 Imagen" descr="facultad_75_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66534" y="7648013"/>
            <a:ext cx="2872616" cy="14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5" name="16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79416"/>
              </p:ext>
            </p:extLst>
          </p:nvPr>
        </p:nvGraphicFramePr>
        <p:xfrm>
          <a:off x="446488" y="34449962"/>
          <a:ext cx="3962400" cy="233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44"/>
                <a:gridCol w="1949348"/>
                <a:gridCol w="1032008"/>
              </a:tblGrid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 dirty="0">
                          <a:effectLst/>
                        </a:rPr>
                        <a:t>Etapa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Diferencia de PS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P=valor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I-PI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 dirty="0">
                          <a:effectLst/>
                        </a:rPr>
                        <a:t>1,38 mm  (124)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</a:t>
                      </a:r>
                      <a:r>
                        <a:rPr lang="es-AR" sz="11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I-3M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1,71 mm 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I-6M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1,72 mm 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PI-3M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0,32 mm(124)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PI-6M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0,33 mm 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6" name="16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01044"/>
              </p:ext>
            </p:extLst>
          </p:nvPr>
        </p:nvGraphicFramePr>
        <p:xfrm>
          <a:off x="5035561" y="34546065"/>
          <a:ext cx="3619500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1714500"/>
                <a:gridCol w="965200"/>
              </a:tblGrid>
              <a:tr h="40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 dirty="0">
                          <a:effectLst/>
                        </a:rPr>
                        <a:t>Etapa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 dirty="0">
                          <a:effectLst/>
                        </a:rPr>
                        <a:t>Ganancia de NIC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 dirty="0">
                          <a:effectLst/>
                        </a:rPr>
                        <a:t>P=valor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I-3M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0,5 mm  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I-6M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0,76 mm 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PI-6M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100">
                          <a:effectLst/>
                        </a:rPr>
                        <a:t>0,53 mm (124)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</a:t>
                      </a:r>
                      <a:r>
                        <a:rPr lang="es-AR" sz="1100" dirty="0" smtClean="0">
                          <a:effectLst/>
                        </a:rPr>
                        <a:t>01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427899" y="39252465"/>
            <a:ext cx="24460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3600" dirty="0" smtClean="0"/>
          </a:p>
          <a:p>
            <a:r>
              <a:rPr lang="es-AR" sz="3600" dirty="0" smtClean="0"/>
              <a:t>Identificar </a:t>
            </a:r>
            <a:r>
              <a:rPr lang="es-AR" sz="3600" dirty="0"/>
              <a:t>un </a:t>
            </a:r>
            <a:r>
              <a:rPr lang="es-AR" sz="3600" dirty="0" err="1"/>
              <a:t>b</a:t>
            </a:r>
            <a:r>
              <a:rPr lang="es-AR" sz="3600" dirty="0" err="1" smtClean="0"/>
              <a:t>iomarcador</a:t>
            </a:r>
            <a:r>
              <a:rPr lang="es-AR" sz="3600" dirty="0" smtClean="0"/>
              <a:t>  </a:t>
            </a:r>
            <a:r>
              <a:rPr lang="es-AR" sz="3600" dirty="0"/>
              <a:t>asociado a esta enfermedad tan frecuente en nuestro medio, sería un importante aporte para evaluar la respuesta al tratamiento periodontal, lo que permitiría propiciar los cuidados específicos que requiere cada cuadro clínico. </a:t>
            </a:r>
            <a:endParaRPr lang="es-AR" sz="3600" dirty="0" smtClean="0"/>
          </a:p>
          <a:p>
            <a:r>
              <a:rPr lang="es-AR" sz="3600" dirty="0" smtClean="0"/>
              <a:t>Los </a:t>
            </a:r>
            <a:r>
              <a:rPr lang="es-AR" sz="3600" dirty="0"/>
              <a:t>resultados del </a:t>
            </a:r>
            <a:r>
              <a:rPr lang="es-AR" sz="3600" dirty="0" smtClean="0"/>
              <a:t>trabajo se </a:t>
            </a:r>
            <a:r>
              <a:rPr lang="es-AR" sz="3600" dirty="0"/>
              <a:t>relacionan con generación de conocimiento, fortalecimiento de la capacidad científica nacional y apropiación social de conocimiento.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1738993" y="7115108"/>
            <a:ext cx="13460982" cy="245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Becaria: Julieta Menso</a:t>
            </a:r>
            <a:r>
              <a:rPr lang="es-AR" sz="3600" baseline="30000" dirty="0"/>
              <a:t>1</a:t>
            </a:r>
            <a:r>
              <a:rPr lang="es-AR" sz="3600" dirty="0"/>
              <a:t>, Directora: Adela Sembaj</a:t>
            </a:r>
            <a:r>
              <a:rPr lang="es-AR" sz="3600" baseline="30000" dirty="0"/>
              <a:t>2</a:t>
            </a:r>
            <a:r>
              <a:rPr lang="es-AR" sz="3600" dirty="0"/>
              <a:t>,  Co-Directora: María Matilde Usin</a:t>
            </a:r>
            <a:r>
              <a:rPr lang="es-AR" sz="3600" baseline="30000" dirty="0"/>
              <a:t>1</a:t>
            </a:r>
            <a:r>
              <a:rPr lang="es-AR" sz="3600" dirty="0"/>
              <a:t>, </a:t>
            </a:r>
          </a:p>
          <a:p>
            <a:r>
              <a:rPr lang="es-AR" sz="2800" dirty="0"/>
              <a:t> </a:t>
            </a:r>
            <a:r>
              <a:rPr lang="es-AR" sz="2400" dirty="0"/>
              <a:t>1-Cátedra de Periodoncia B. Facultad de Odontología, </a:t>
            </a:r>
            <a:r>
              <a:rPr lang="es-AR" sz="2400" dirty="0" smtClean="0"/>
              <a:t>Universidad Nacional de Córdoba.</a:t>
            </a:r>
            <a:endParaRPr lang="es-AR" sz="2400" dirty="0"/>
          </a:p>
          <a:p>
            <a:r>
              <a:rPr lang="es-AR" sz="2400" dirty="0"/>
              <a:t> 2-Cátedra de Bioquímica y Biología Molecular. Facultad de Ciencias Médicas, </a:t>
            </a:r>
            <a:r>
              <a:rPr lang="es-AR" sz="2400" dirty="0" smtClean="0"/>
              <a:t>Universidad Nacional de Córdoba.</a:t>
            </a:r>
            <a:endParaRPr lang="es-AR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49795" y="26248774"/>
            <a:ext cx="666637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Arial" pitchFamily="34" charset="0"/>
              <a:buChar char="•"/>
            </a:pPr>
            <a:r>
              <a:rPr lang="es-AR" sz="1800" dirty="0" smtClean="0"/>
              <a:t>31 Pacientes ambos sexos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s-AR" sz="1800" dirty="0" smtClean="0"/>
              <a:t>41+/- años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s-AR" sz="1800" dirty="0" smtClean="0"/>
              <a:t>Resultados 14 pacientes procesados en todas las etapas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04540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1212</Words>
  <Application>Microsoft Office PowerPoint</Application>
  <PresentationFormat>Personalizado</PresentationFormat>
  <Paragraphs>129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Mariel</dc:creator>
  <cp:lastModifiedBy>Juli</cp:lastModifiedBy>
  <cp:revision>17</cp:revision>
  <dcterms:created xsi:type="dcterms:W3CDTF">2020-08-25T23:42:52Z</dcterms:created>
  <dcterms:modified xsi:type="dcterms:W3CDTF">2020-09-08T13:44:50Z</dcterms:modified>
</cp:coreProperties>
</file>