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Montserrat ExtraBold" charset="0"/>
      <p:bold r:id="rId15"/>
      <p:boldItalic r:id="rId16"/>
    </p:embeddedFont>
    <p:embeddedFont>
      <p:font typeface="Open Sans" charset="0"/>
      <p:regular r:id="rId17"/>
      <p:bold r:id="rId18"/>
      <p:italic r:id="rId19"/>
      <p:boldItalic r:id="rId20"/>
    </p:embeddedFont>
    <p:embeddedFont>
      <p:font typeface="Open Sans SemiBold" charset="0"/>
      <p:regular r:id="rId21"/>
      <p:bold r:id="rId22"/>
      <p:italic r:id="rId23"/>
      <p:boldItalic r:id="rId24"/>
    </p:embeddedFont>
    <p:embeddedFont>
      <p:font typeface="Montserrat" charset="0"/>
      <p:regular r:id="rId25"/>
      <p:bold r:id="rId26"/>
      <p:italic r:id="rId27"/>
      <p:boldItalic r:id="rId28"/>
    </p:embeddedFont>
    <p:embeddedFont>
      <p:font typeface="Calibri" pitchFamily="34" charset="0"/>
      <p:regular r:id="rId29"/>
      <p:bold r:id="rId30"/>
      <p:italic r:id="rId31"/>
      <p:boldItalic r:id="rId32"/>
    </p:embeddedFont>
    <p:embeddedFont>
      <p:font typeface="Roboto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jGGhL5+Ki5ceS9t8fAOahjf4nq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CE20F4F5-8CD8-49FD-855D-BE0CABDED4AE}">
  <a:tblStyle styleId="{CE20F4F5-8CD8-49FD-855D-BE0CABDED4A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6000" y="4572000"/>
            <a:ext cx="3048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0612" y="2147441"/>
            <a:ext cx="239077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2350531" y="2728466"/>
            <a:ext cx="7490936" cy="59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 b="0" i="0" u="none" strike="noStrike" cap="none">
                <a:solidFill>
                  <a:srgbClr val="0F172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Contrataciones al Exterior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2047875" y="3510408"/>
            <a:ext cx="809625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Régimen Jurídico, Procedimientos de Selección y Aspectos Operativos de la Universidad Nacional de Córdoba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3705225" y="4520058"/>
            <a:ext cx="478155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9075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Universidad Nacional de Córdoba — Área de Gestión Institucional</a:t>
            </a:r>
            <a:endParaRPr/>
          </a:p>
        </p:txBody>
      </p:sp>
      <p:pic>
        <p:nvPicPr>
          <p:cNvPr id="90" name="Google Shape;90;p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05225" y="4548633"/>
            <a:ext cx="142875" cy="14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42120"/>
            <a:ext cx="5357812" cy="260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2687" y="2442120"/>
            <a:ext cx="5357812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Definición y Marco Normativo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1209675" y="2737395"/>
            <a:ext cx="46455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ontserrat"/>
                <a:ea typeface="Montserrat"/>
                <a:cs typeface="Montserrat"/>
                <a:sym typeface="Montserrat"/>
              </a:rPr>
              <a:t>Alcance y Concepto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904875" y="3137445"/>
            <a:ext cx="47291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Proveedor Extranjero: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Entidad con sede principal fuera de Argentina y sin sucursal registrada localmente.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904875" y="3737520"/>
            <a:ext cx="4729162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Objeto de Contratación: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Bienes o servicios cuya naturaleza exige provisión exterior (ej. equipamiento científico, bibliografía especializada, servicios técnicos).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6958012" y="2737395"/>
            <a:ext cx="458557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ontserrat"/>
                <a:ea typeface="Montserrat"/>
                <a:cs typeface="Montserrat"/>
                <a:sym typeface="Montserrat"/>
              </a:rPr>
              <a:t>Normativa Aplicable</a:t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6596062" y="3137445"/>
            <a:ext cx="47291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Decreto 1023/01: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Régimen General de Contrataciones del Estado Nacional, aplicable por remisión expresa.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6596062" y="3699420"/>
            <a:ext cx="47291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Reglamento UNC: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Ordenanza HCS 4/2025 (Anexo I Reglamento, Anexo II Manual, Anexo III Competencias).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6596062" y="4261395"/>
            <a:ext cx="4729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p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4875" y="2761208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96062" y="2761208"/>
            <a:ext cx="266700" cy="20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687" y="1932533"/>
            <a:ext cx="5357812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Licitación o Concurso Internacional</a:t>
            </a:r>
            <a:endParaRPr/>
          </a:p>
        </p:txBody>
      </p:sp>
      <p:pic>
        <p:nvPicPr>
          <p:cNvPr id="115" name="Google Shape;115;p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72212" y="1942058"/>
            <a:ext cx="5338762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/>
          <p:nvPr/>
        </p:nvSpPr>
        <p:spPr>
          <a:xfrm>
            <a:off x="971550" y="1932533"/>
            <a:ext cx="49577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Procedencia: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Cuando la convocatoria se extiende al exterior por complejidad, especialidad o falta de proveedores locales.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971550" y="2608808"/>
            <a:ext cx="49577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Publicidad Internacional: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Difusión en medios internacionales (UN Development Business, DG Market) además del Portal UNC.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971550" y="3285083"/>
            <a:ext cx="49578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Plazo Mínimo: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Antelación mínima de 16 días hábiles. El </a:t>
            </a:r>
            <a:r>
              <a:rPr lang="en-US" sz="12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Portal de Proveedores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no admite inscripción directa de extranjeros.</a:t>
            </a:r>
            <a:endParaRPr/>
          </a:p>
        </p:txBody>
      </p:sp>
      <p:sp>
        <p:nvSpPr>
          <p:cNvPr id="119" name="Google Shape;119;p3"/>
          <p:cNvSpPr txBox="1"/>
          <p:nvPr/>
        </p:nvSpPr>
        <p:spPr>
          <a:xfrm>
            <a:off x="971550" y="3961358"/>
            <a:ext cx="49577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Moneda Extranjera: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Pliegos redactados en español con admisión fundada de ofertas en divisas internacionales.</a:t>
            </a:r>
            <a:endParaRPr/>
          </a:p>
        </p:txBody>
      </p:sp>
      <p:pic>
        <p:nvPicPr>
          <p:cNvPr id="120" name="Google Shape;120;p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1946820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2623095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00" y="3299370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1500" y="3975645"/>
            <a:ext cx="209550" cy="2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89745"/>
            <a:ext cx="3524250" cy="25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3875" y="2489745"/>
            <a:ext cx="3524250" cy="25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0" y="2489745"/>
            <a:ext cx="3524250" cy="250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Contratación Directa Internacional</a:t>
            </a:r>
            <a:endParaRPr/>
          </a:p>
        </p:txBody>
      </p:sp>
      <p:pic>
        <p:nvPicPr>
          <p:cNvPr id="133" name="Google Shape;133;p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9150" y="2785020"/>
            <a:ext cx="523875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4"/>
          <p:cNvSpPr txBox="1"/>
          <p:nvPr/>
        </p:nvSpPr>
        <p:spPr>
          <a:xfrm>
            <a:off x="819150" y="3499395"/>
            <a:ext cx="132016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Exclusividad</a:t>
            </a:r>
            <a:endParaRPr/>
          </a:p>
        </p:txBody>
      </p:sp>
      <p:sp>
        <p:nvSpPr>
          <p:cNvPr id="135" name="Google Shape;135;p4"/>
          <p:cNvSpPr txBox="1"/>
          <p:nvPr/>
        </p:nvSpPr>
        <p:spPr>
          <a:xfrm>
            <a:off x="819150" y="3842295"/>
            <a:ext cx="30289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Aplica cuando existe un único proveedor extranjero facultado legal o técnicamente para la provisión del bien o servicio requerido.</a:t>
            </a:r>
            <a:endParaRPr/>
          </a:p>
        </p:txBody>
      </p:sp>
      <p:pic>
        <p:nvPicPr>
          <p:cNvPr id="136" name="Google Shape;136;p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81525" y="2785020"/>
            <a:ext cx="523875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4"/>
          <p:cNvSpPr txBox="1"/>
          <p:nvPr/>
        </p:nvSpPr>
        <p:spPr>
          <a:xfrm>
            <a:off x="4581525" y="3499395"/>
            <a:ext cx="19002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Inexistencia Local</a:t>
            </a:r>
            <a:endParaRPr/>
          </a:p>
        </p:txBody>
      </p:sp>
      <p:sp>
        <p:nvSpPr>
          <p:cNvPr id="138" name="Google Shape;138;p4"/>
          <p:cNvSpPr txBox="1"/>
          <p:nvPr/>
        </p:nvSpPr>
        <p:spPr>
          <a:xfrm>
            <a:off x="4581525" y="3842295"/>
            <a:ext cx="302895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Acreditación técnica comprobada de que no existen bienes o servicios sustitutos producidos o comercializados en el país.</a:t>
            </a:r>
            <a:endParaRPr/>
          </a:p>
        </p:txBody>
      </p:sp>
      <p:pic>
        <p:nvPicPr>
          <p:cNvPr id="139" name="Google Shape;139;p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43900" y="2785020"/>
            <a:ext cx="523875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"/>
          <p:cNvSpPr txBox="1"/>
          <p:nvPr/>
        </p:nvSpPr>
        <p:spPr>
          <a:xfrm>
            <a:off x="8343900" y="3499395"/>
            <a:ext cx="217027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Urgencia Justificada</a:t>
            </a:r>
            <a:endParaRPr/>
          </a:p>
        </p:txBody>
      </p:sp>
      <p:sp>
        <p:nvSpPr>
          <p:cNvPr id="141" name="Google Shape;141;p4"/>
          <p:cNvSpPr txBox="1"/>
          <p:nvPr/>
        </p:nvSpPr>
        <p:spPr>
          <a:xfrm>
            <a:off x="8343900" y="3842295"/>
            <a:ext cx="302895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Circunstancias imprevistas u objetivas que exigen aprovisionamiento inmediato sin admitir la demora de una licitación pública.</a:t>
            </a:r>
            <a:endParaRPr/>
          </a:p>
        </p:txBody>
      </p:sp>
      <p:pic>
        <p:nvPicPr>
          <p:cNvPr id="142" name="Google Shape;142;p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95362" y="2932658"/>
            <a:ext cx="1714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29162" y="2932658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91537" y="2932658"/>
            <a:ext cx="22860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"/>
          <p:cNvSpPr txBox="1"/>
          <p:nvPr/>
        </p:nvSpPr>
        <p:spPr>
          <a:xfrm>
            <a:off x="571500" y="476250"/>
            <a:ext cx="5800725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Pliegos y Cláusulas Técnicas</a:t>
            </a:r>
            <a:endParaRPr/>
          </a:p>
        </p:txBody>
      </p:sp>
      <p:pic>
        <p:nvPicPr>
          <p:cNvPr id="151" name="Google Shape;151;p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5"/>
          <p:cNvSpPr txBox="1"/>
          <p:nvPr/>
        </p:nvSpPr>
        <p:spPr>
          <a:xfrm>
            <a:off x="571500" y="2223045"/>
            <a:ext cx="58007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ontserrat"/>
                <a:ea typeface="Montserrat"/>
                <a:cs typeface="Montserrat"/>
                <a:sym typeface="Montserrat"/>
              </a:rPr>
              <a:t>Regulaciones Logísticas</a:t>
            </a: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571500" y="2594520"/>
            <a:ext cx="55245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Los pliegos de bases y condiciones deben definir de manera precisa las reglas comerciales y técnicas del intercambio internacional.</a:t>
            </a:r>
            <a:endParaRPr/>
          </a:p>
        </p:txBody>
      </p:sp>
      <p:sp>
        <p:nvSpPr>
          <p:cNvPr id="154" name="Google Shape;154;p5"/>
          <p:cNvSpPr txBox="1"/>
          <p:nvPr/>
        </p:nvSpPr>
        <p:spPr>
          <a:xfrm>
            <a:off x="971550" y="3232695"/>
            <a:ext cx="5124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INCOTERMS: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Definición de condiciones de entrega (CIP, FOB, CIF), transporte e inspección.</a:t>
            </a:r>
            <a:endParaRPr/>
          </a:p>
        </p:txBody>
      </p:sp>
      <p:sp>
        <p:nvSpPr>
          <p:cNvPr id="155" name="Google Shape;155;p5"/>
          <p:cNvSpPr txBox="1"/>
          <p:nvPr/>
        </p:nvSpPr>
        <p:spPr>
          <a:xfrm>
            <a:off x="971550" y="3908970"/>
            <a:ext cx="5124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Moneda de Cotización: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Determinación formal de las divisas autorizadas.</a:t>
            </a:r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971550" y="4585245"/>
            <a:ext cx="5124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Homologación Técnica: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Exigencia de certificaciones de calidad internacional.</a:t>
            </a:r>
            <a:endParaRPr/>
          </a:p>
        </p:txBody>
      </p:sp>
      <p:pic>
        <p:nvPicPr>
          <p:cNvPr id="157" name="Google Shape;157;p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246983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923258"/>
            <a:ext cx="1619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4599533"/>
            <a:ext cx="209550" cy="2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6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Presentación y Evaluación de Ofertas</a:t>
            </a:r>
            <a:endParaRPr/>
          </a:p>
        </p:txBody>
      </p:sp>
      <p:sp>
        <p:nvSpPr>
          <p:cNvPr id="166" name="Google Shape;166;p6"/>
          <p:cNvSpPr txBox="1"/>
          <p:nvPr/>
        </p:nvSpPr>
        <p:spPr>
          <a:xfrm>
            <a:off x="971550" y="2754064"/>
            <a:ext cx="10648950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Medios Electrónicos Formales: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Las ofertas se presentan mediante canales autorizados con verificación mediante código Hash de seguridad.</a:t>
            </a:r>
            <a:endParaRPr/>
          </a:p>
        </p:txBody>
      </p:sp>
      <p:sp>
        <p:nvSpPr>
          <p:cNvPr id="167" name="Google Shape;167;p6"/>
          <p:cNvSpPr txBox="1"/>
          <p:nvPr/>
        </p:nvSpPr>
        <p:spPr>
          <a:xfrm>
            <a:off x="971550" y="3187451"/>
            <a:ext cx="106491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Traducción y Legalización: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Toda documentación redactada en idioma extranjero requiere traducción oficial y con Apostilla de La Haya.</a:t>
            </a:r>
            <a:endParaRPr/>
          </a:p>
        </p:txBody>
      </p:sp>
      <p:sp>
        <p:nvSpPr>
          <p:cNvPr id="168" name="Google Shape;168;p6"/>
          <p:cNvSpPr txBox="1"/>
          <p:nvPr/>
        </p:nvSpPr>
        <p:spPr>
          <a:xfrm>
            <a:off x="971550" y="3620839"/>
            <a:ext cx="106489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Conversión Monetaria: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La comparación de precios se realiza convirtiendo a moneda nacional según el Tipo de Cambio Vendedor del Banco Nación al cierre del día de apertura.</a:t>
            </a:r>
            <a:endParaRPr/>
          </a:p>
        </p:txBody>
      </p:sp>
      <p:sp>
        <p:nvSpPr>
          <p:cNvPr id="169" name="Google Shape;169;p6"/>
          <p:cNvSpPr txBox="1"/>
          <p:nvPr/>
        </p:nvSpPr>
        <p:spPr>
          <a:xfrm>
            <a:off x="971550" y="4297114"/>
            <a:ext cx="10648950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Criterio Multicriterio: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La evaluación contempla precio, calidad técnica comprobada, plazos de entrega y garantías de soporte.</a:t>
            </a:r>
            <a:endParaRPr/>
          </a:p>
        </p:txBody>
      </p:sp>
      <p:pic>
        <p:nvPicPr>
          <p:cNvPr id="170" name="Google Shape;170;p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768351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201739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635126"/>
            <a:ext cx="1619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4311401"/>
            <a:ext cx="209550" cy="2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92139"/>
            <a:ext cx="5357812" cy="2300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2687" y="2592139"/>
            <a:ext cx="5357812" cy="230028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Apertura, Adjudicación y Garantías</a:t>
            </a:r>
            <a:endParaRPr/>
          </a:p>
        </p:txBody>
      </p:sp>
      <p:sp>
        <p:nvSpPr>
          <p:cNvPr id="182" name="Google Shape;182;p7"/>
          <p:cNvSpPr txBox="1"/>
          <p:nvPr/>
        </p:nvSpPr>
        <p:spPr>
          <a:xfrm>
            <a:off x="1238250" y="2887414"/>
            <a:ext cx="4615576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ontserrat"/>
                <a:ea typeface="Montserrat"/>
                <a:cs typeface="Montserrat"/>
                <a:sym typeface="Montserrat"/>
              </a:rPr>
              <a:t>Apertura y Adjudicación</a:t>
            </a:r>
            <a:endParaRPr/>
          </a:p>
        </p:txBody>
      </p:sp>
      <p:sp>
        <p:nvSpPr>
          <p:cNvPr id="183" name="Google Shape;183;p7"/>
          <p:cNvSpPr txBox="1"/>
          <p:nvPr/>
        </p:nvSpPr>
        <p:spPr>
          <a:xfrm>
            <a:off x="904875" y="3287464"/>
            <a:ext cx="47292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Acto Público: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Difusión formal en el Portal de Compras de la UNC </a:t>
            </a:r>
            <a:r>
              <a:rPr lang="en-US" sz="1275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d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el acta correspondiente con el detalle de propuestas.</a:t>
            </a:r>
            <a:endParaRPr/>
          </a:p>
        </p:txBody>
      </p:sp>
      <p:sp>
        <p:nvSpPr>
          <p:cNvPr id="184" name="Google Shape;184;p7"/>
          <p:cNvSpPr txBox="1"/>
          <p:nvPr/>
        </p:nvSpPr>
        <p:spPr>
          <a:xfrm>
            <a:off x="904875" y="4111376"/>
            <a:ext cx="47291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Criterio de Elección: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Adjudicación a la oferta más conveniente evaluando idoneidad, precio y factibilidad logística.</a:t>
            </a:r>
            <a:endParaRPr/>
          </a:p>
        </p:txBody>
      </p:sp>
      <p:sp>
        <p:nvSpPr>
          <p:cNvPr id="185" name="Google Shape;185;p7"/>
          <p:cNvSpPr txBox="1"/>
          <p:nvPr/>
        </p:nvSpPr>
        <p:spPr>
          <a:xfrm>
            <a:off x="6900862" y="2887414"/>
            <a:ext cx="46455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3A8A"/>
                </a:solidFill>
                <a:latin typeface="Montserrat"/>
                <a:ea typeface="Montserrat"/>
                <a:cs typeface="Montserrat"/>
                <a:sym typeface="Montserrat"/>
              </a:rPr>
              <a:t>Régimen de Garantías</a:t>
            </a:r>
            <a:endParaRPr/>
          </a:p>
        </p:txBody>
      </p:sp>
      <p:sp>
        <p:nvSpPr>
          <p:cNvPr id="186" name="Google Shape;186;p7"/>
          <p:cNvSpPr txBox="1"/>
          <p:nvPr/>
        </p:nvSpPr>
        <p:spPr>
          <a:xfrm>
            <a:off x="6596062" y="3287464"/>
            <a:ext cx="4729162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Exigencia General: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Constitución de garantías de mantenimiento de oferta y cumplimiento contractual salvo excepción fundada.</a:t>
            </a:r>
            <a:endParaRPr/>
          </a:p>
        </p:txBody>
      </p:sp>
      <p:sp>
        <p:nvSpPr>
          <p:cNvPr id="187" name="Google Shape;187;p7"/>
          <p:cNvSpPr txBox="1"/>
          <p:nvPr/>
        </p:nvSpPr>
        <p:spPr>
          <a:xfrm>
            <a:off x="6596062" y="4111376"/>
            <a:ext cx="4729162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Moneda Extranjera:</a:t>
            </a:r>
            <a:r>
              <a:rPr lang="en-US" sz="1275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Se autoriza la constitución de la garantía en divisas extranjeras si los pliegos así lo estipulan.</a:t>
            </a:r>
            <a:endParaRPr/>
          </a:p>
        </p:txBody>
      </p:sp>
      <p:pic>
        <p:nvPicPr>
          <p:cNvPr id="188" name="Google Shape;188;p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4875" y="2911226"/>
            <a:ext cx="23812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96062" y="2911226"/>
            <a:ext cx="209550" cy="20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8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Resumen Esquemático de Competencias</a:t>
            </a:r>
            <a:endParaRPr/>
          </a:p>
        </p:txBody>
      </p:sp>
      <p:graphicFrame>
        <p:nvGraphicFramePr>
          <p:cNvPr id="196" name="Google Shape;196;p8"/>
          <p:cNvGraphicFramePr/>
          <p:nvPr/>
        </p:nvGraphicFramePr>
        <p:xfrm>
          <a:off x="571500" y="2089695"/>
          <a:ext cx="11039475" cy="2657500"/>
        </p:xfrm>
        <a:graphic>
          <a:graphicData uri="http://schemas.openxmlformats.org/drawingml/2006/table">
            <a:tbl>
              <a:tblPr firstRow="1" bandRow="1">
                <a:noFill/>
                <a:tableStyleId>{CE20F4F5-8CD8-49FD-855D-BE0CABDED4AE}</a:tableStyleId>
              </a:tblPr>
              <a:tblGrid>
                <a:gridCol w="29122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532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739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1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Monto Total Estimado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Autoriza Convocatoria / Pliegos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Aprueba / Adjudica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1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1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Hasta $200 M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Autoridad Dependencia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Autoridad Dependencia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1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1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Hasta $2.000 M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Autoridad Dependencia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Autoridad Dependencia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1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1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Hasta $8.000 M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Decano/a, Secretario/a Univ., Prosecretario/a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Decano/a o Rector/a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1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1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Más de $8.000 M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Rector/a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HCS (Honorable Consejo Superior)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97" name="Google Shape;197;p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100" y="5080545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8"/>
          <p:cNvSpPr txBox="1"/>
          <p:nvPr/>
        </p:nvSpPr>
        <p:spPr>
          <a:xfrm>
            <a:off x="1066800" y="5071020"/>
            <a:ext cx="5172075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1E3A8A"/>
                </a:solidFill>
                <a:latin typeface="Open Sans"/>
                <a:ea typeface="Open Sans"/>
                <a:cs typeface="Open Sans"/>
                <a:sym typeface="Open Sans"/>
              </a:rPr>
              <a:t>Nota importante:</a:t>
            </a:r>
            <a:r>
              <a:rPr lang="en-US" sz="1125" b="0" i="0" u="none" strike="noStrike" cap="none">
                <a:solidFill>
                  <a:srgbClr val="1E3A8A"/>
                </a:solidFill>
                <a:latin typeface="Open Sans"/>
                <a:ea typeface="Open Sans"/>
                <a:cs typeface="Open Sans"/>
                <a:sym typeface="Open Sans"/>
              </a:rPr>
              <a:t> Para fondos centrales, el Rectorado es la autoridad máxima.</a:t>
            </a: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576262" y="3146970"/>
            <a:ext cx="291226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3488531" y="3146970"/>
            <a:ext cx="455324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8041778" y="3146970"/>
            <a:ext cx="357395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576262" y="3675608"/>
            <a:ext cx="291226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3488531" y="3675608"/>
            <a:ext cx="455324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8041778" y="3675608"/>
            <a:ext cx="357395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576262" y="4204245"/>
            <a:ext cx="291226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3488531" y="4204245"/>
            <a:ext cx="455324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8041778" y="4204245"/>
            <a:ext cx="357395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576262" y="4732883"/>
            <a:ext cx="291226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3488531" y="4732883"/>
            <a:ext cx="455324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041778" y="4732883"/>
            <a:ext cx="357395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676400" y="5893500"/>
            <a:ext cx="107412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b="1">
                <a:solidFill>
                  <a:srgbClr val="1E3A8A"/>
                </a:solidFill>
                <a:latin typeface="Open Sans"/>
                <a:ea typeface="Open Sans"/>
                <a:cs typeface="Open Sans"/>
                <a:sym typeface="Open Sans"/>
              </a:rPr>
              <a:t>Cuando se trate de excepciones deberá considerarse la intervención previa de DGC y Asuntos Jurídicos</a:t>
            </a:r>
            <a:endParaRPr b="1">
              <a:solidFill>
                <a:srgbClr val="1E3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6805" y="2895797"/>
            <a:ext cx="40005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59485" y="2927112"/>
            <a:ext cx="40005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32166" y="2954749"/>
            <a:ext cx="40005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04846" y="2985734"/>
            <a:ext cx="40005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9"/>
          <p:cNvSpPr txBox="1"/>
          <p:nvPr/>
        </p:nvSpPr>
        <p:spPr>
          <a:xfrm>
            <a:off x="571500" y="476250"/>
            <a:ext cx="11601600" cy="3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Etapas de Ejecución Contractual</a:t>
            </a:r>
            <a:endParaRPr/>
          </a:p>
        </p:txBody>
      </p:sp>
      <p:sp>
        <p:nvSpPr>
          <p:cNvPr id="222" name="Google Shape;222;p9"/>
          <p:cNvSpPr txBox="1"/>
          <p:nvPr/>
        </p:nvSpPr>
        <p:spPr>
          <a:xfrm>
            <a:off x="510733" y="3533320"/>
            <a:ext cx="2552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Formalización</a:t>
            </a:r>
            <a:endParaRPr/>
          </a:p>
        </p:txBody>
      </p:sp>
      <p:sp>
        <p:nvSpPr>
          <p:cNvPr id="223" name="Google Shape;223;p9"/>
          <p:cNvSpPr txBox="1"/>
          <p:nvPr/>
        </p:nvSpPr>
        <p:spPr>
          <a:xfrm>
            <a:off x="571500" y="3975645"/>
            <a:ext cx="2430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Notificación de Orden de Compra </a:t>
            </a:r>
            <a:endParaRPr/>
          </a:p>
        </p:txBody>
      </p:sp>
      <p:sp>
        <p:nvSpPr>
          <p:cNvPr id="224" name="Google Shape;224;p9"/>
          <p:cNvSpPr txBox="1"/>
          <p:nvPr/>
        </p:nvSpPr>
        <p:spPr>
          <a:xfrm>
            <a:off x="3383413" y="3517662"/>
            <a:ext cx="2552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Gestión Aduanera</a:t>
            </a:r>
            <a:endParaRPr/>
          </a:p>
        </p:txBody>
      </p:sp>
      <p:sp>
        <p:nvSpPr>
          <p:cNvPr id="225" name="Google Shape;225;p9"/>
          <p:cNvSpPr txBox="1"/>
          <p:nvPr/>
        </p:nvSpPr>
        <p:spPr>
          <a:xfrm>
            <a:off x="3444175" y="3975651"/>
            <a:ext cx="2430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Tramitación de licencias, nacionalización e insumos exentos según normativa.</a:t>
            </a:r>
            <a:endParaRPr/>
          </a:p>
        </p:txBody>
      </p:sp>
      <p:sp>
        <p:nvSpPr>
          <p:cNvPr id="226" name="Google Shape;226;p9"/>
          <p:cNvSpPr txBox="1"/>
          <p:nvPr/>
        </p:nvSpPr>
        <p:spPr>
          <a:xfrm>
            <a:off x="9068044" y="3576764"/>
            <a:ext cx="2552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Recepción</a:t>
            </a:r>
            <a:endParaRPr/>
          </a:p>
        </p:txBody>
      </p:sp>
      <p:sp>
        <p:nvSpPr>
          <p:cNvPr id="227" name="Google Shape;227;p9"/>
          <p:cNvSpPr txBox="1"/>
          <p:nvPr/>
        </p:nvSpPr>
        <p:spPr>
          <a:xfrm>
            <a:off x="6316860" y="3975645"/>
            <a:ext cx="2430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Pago con la modalidad establecida en pliego. (Tarjeta corporativa últimos casos concretos) </a:t>
            </a:r>
            <a:r>
              <a:rPr lang="en-US" sz="1050" b="0" i="0" u="none" strike="noStrike" cap="none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/>
          </a:p>
        </p:txBody>
      </p:sp>
      <p:sp>
        <p:nvSpPr>
          <p:cNvPr id="228" name="Google Shape;228;p9"/>
          <p:cNvSpPr txBox="1"/>
          <p:nvPr/>
        </p:nvSpPr>
        <p:spPr>
          <a:xfrm>
            <a:off x="9189541" y="3975645"/>
            <a:ext cx="2430600" cy="4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en-US" sz="1050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Inspección técnica en origen o destino para verificación de especificaciones.</a:t>
            </a:r>
            <a:endParaRPr/>
          </a:p>
        </p:txBody>
      </p:sp>
      <p:sp>
        <p:nvSpPr>
          <p:cNvPr id="229" name="Google Shape;229;p9"/>
          <p:cNvSpPr txBox="1"/>
          <p:nvPr/>
        </p:nvSpPr>
        <p:spPr>
          <a:xfrm>
            <a:off x="6256125" y="3517643"/>
            <a:ext cx="25521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Liquidación y Pago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0"/>
          <p:cNvSpPr txBox="1"/>
          <p:nvPr/>
        </p:nvSpPr>
        <p:spPr>
          <a:xfrm>
            <a:off x="571500" y="476250"/>
            <a:ext cx="11601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Transparencia </a:t>
            </a:r>
            <a:endParaRPr/>
          </a:p>
        </p:txBody>
      </p:sp>
      <p:graphicFrame>
        <p:nvGraphicFramePr>
          <p:cNvPr id="236" name="Google Shape;236;p10"/>
          <p:cNvGraphicFramePr/>
          <p:nvPr/>
        </p:nvGraphicFramePr>
        <p:xfrm>
          <a:off x="571500" y="2677864"/>
          <a:ext cx="11039475" cy="2161750"/>
        </p:xfrm>
        <a:graphic>
          <a:graphicData uri="http://schemas.openxmlformats.org/drawingml/2006/table">
            <a:tbl>
              <a:tblPr firstRow="1" bandRow="1">
                <a:noFill/>
                <a:tableStyleId>{CE20F4F5-8CD8-49FD-855D-BE0CABDED4AE}</a:tableStyleId>
              </a:tblPr>
              <a:tblGrid>
                <a:gridCol w="2268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08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623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2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Aspecto</a:t>
                      </a:r>
                      <a:r>
                        <a:rPr lang="en-US" sz="1200" b="1" i="0" u="none" strike="noStrike" cap="none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-US" sz="1200" b="1" i="0" u="none" strike="noStrike" cap="none" dirty="0" err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Contratación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Régimen General UNC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Financiamiento Internacional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2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1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Publicidad y Difusión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Portal de </a:t>
                      </a:r>
                      <a:r>
                        <a:rPr lang="en-US" sz="1125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Compras</a:t>
                      </a:r>
                      <a:r>
                        <a:rPr lang="en-US" sz="1125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UNC </a:t>
                      </a:r>
                      <a:r>
                        <a:rPr lang="en-US" sz="1125" b="0" i="0" u="none" strike="noStrike" cap="none" dirty="0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</a:t>
                      </a:r>
                      <a:r>
                        <a:rPr lang="en-US" sz="1125" b="0" i="0" u="none" strike="noStrike" cap="none" baseline="0" dirty="0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25" b="0" i="0" u="none" strike="noStrike" cap="none" baseline="0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Boletín</a:t>
                      </a:r>
                      <a:r>
                        <a:rPr lang="en-US" sz="1125" b="0" i="0" u="none" strike="noStrike" cap="none" baseline="0" dirty="0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25" b="0" i="0" u="none" strike="noStrike" cap="none" baseline="0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Oficial</a:t>
                      </a:r>
                      <a:r>
                        <a:rPr lang="en-US" sz="1125" b="0" i="0" u="none" strike="noStrike" cap="none" baseline="0" dirty="0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UNC y al </a:t>
                      </a:r>
                      <a:r>
                        <a:rPr lang="en-US" sz="1125" b="0" i="0" u="none" strike="noStrike" cap="none" baseline="0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menos</a:t>
                      </a:r>
                      <a:r>
                        <a:rPr lang="en-US" sz="1125" b="0" i="0" u="none" strike="noStrike" cap="none" baseline="0" dirty="0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en un portal </a:t>
                      </a:r>
                      <a:r>
                        <a:rPr lang="en-US" sz="1125" b="0" i="0" u="none" strike="noStrike" cap="none" baseline="0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internacional</a:t>
                      </a:r>
                      <a:r>
                        <a:rPr lang="en-US" sz="1125" b="0" i="0" u="none" strike="noStrike" cap="none" baseline="0" dirty="0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(UN Development Business o DG Market). 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Plataformas del organismo financiador y portales globales.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2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1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Normativa Aplicable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Ordenanza HCS 4/2025 y Dec. 1023/01.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Normas del organismo multilateral (BID, BIRF, etc.).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2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1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Excepciones Formales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Sujeto a causales específicas reglamentadas.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Exenciones según convenios internacionales vigentes.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37" name="Google Shape;237;p10"/>
          <p:cNvSpPr/>
          <p:nvPr/>
        </p:nvSpPr>
        <p:spPr>
          <a:xfrm>
            <a:off x="576262" y="3735139"/>
            <a:ext cx="226828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2844551" y="3735139"/>
            <a:ext cx="420885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7053411" y="3735139"/>
            <a:ext cx="456232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576262" y="4263776"/>
            <a:ext cx="226828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2844551" y="4263776"/>
            <a:ext cx="420885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7053411" y="4263776"/>
            <a:ext cx="456232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576262" y="4792414"/>
            <a:ext cx="226828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0"/>
          <p:cNvSpPr/>
          <p:nvPr/>
        </p:nvSpPr>
        <p:spPr>
          <a:xfrm>
            <a:off x="2844551" y="4792414"/>
            <a:ext cx="420885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7053411" y="4792414"/>
            <a:ext cx="456232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1809750"/>
            <a:ext cx="8572500" cy="323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1"/>
          <p:cNvSpPr txBox="1"/>
          <p:nvPr/>
        </p:nvSpPr>
        <p:spPr>
          <a:xfrm>
            <a:off x="2195512" y="2381250"/>
            <a:ext cx="7800975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Transparencia y Eficiencia en la Gestión</a:t>
            </a:r>
            <a:endParaRPr/>
          </a:p>
        </p:txBody>
      </p:sp>
      <p:sp>
        <p:nvSpPr>
          <p:cNvPr id="253" name="Google Shape;253;p11"/>
          <p:cNvSpPr txBox="1"/>
          <p:nvPr/>
        </p:nvSpPr>
        <p:spPr>
          <a:xfrm>
            <a:off x="2381250" y="3562350"/>
            <a:ext cx="74295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El régimen de contrataciones de la Universidad Nacional de Córdoba asegura la máxima concurrencia, resguardando el interés público e institucional en cada procedimiento.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2395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2"/>
          <p:cNvSpPr txBox="1"/>
          <p:nvPr/>
        </p:nvSpPr>
        <p:spPr>
          <a:xfrm>
            <a:off x="3055620" y="2395537"/>
            <a:ext cx="60807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rPr>
              <a:t>¿Consultas o Dudas?</a:t>
            </a:r>
            <a:endParaRPr/>
          </a:p>
        </p:txBody>
      </p:sp>
      <p:sp>
        <p:nvSpPr>
          <p:cNvPr id="260" name="Google Shape;260;p12"/>
          <p:cNvSpPr txBox="1"/>
          <p:nvPr/>
        </p:nvSpPr>
        <p:spPr>
          <a:xfrm>
            <a:off x="2500312" y="3186112"/>
            <a:ext cx="71913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Dirección General de Contrataciones — Universidad Nacional de Córdoba</a:t>
            </a:r>
            <a:endParaRPr/>
          </a:p>
        </p:txBody>
      </p:sp>
      <p:pic>
        <p:nvPicPr>
          <p:cNvPr id="261" name="Google Shape;261;p1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0475" y="4071937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34175" y="4071937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2"/>
          <p:cNvSpPr txBox="1"/>
          <p:nvPr/>
        </p:nvSpPr>
        <p:spPr>
          <a:xfrm>
            <a:off x="4503150" y="4699375"/>
            <a:ext cx="35838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050"/>
              <a:buFont typeface="Roboto"/>
              <a:buNone/>
            </a:pPr>
            <a:r>
              <a:rPr lang="en-US" sz="1050" b="1">
                <a:solidFill>
                  <a:srgbClr val="1E3A8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comercio.exterior@gestion.unc.edu.ar</a:t>
            </a:r>
            <a:endParaRPr sz="1050" b="1">
              <a:solidFill>
                <a:srgbClr val="1E3A8A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762</Words>
  <Application>Microsoft Office PowerPoint</Application>
  <PresentationFormat>Personalizado</PresentationFormat>
  <Paragraphs>85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Montserrat ExtraBold</vt:lpstr>
      <vt:lpstr>Open Sans</vt:lpstr>
      <vt:lpstr>Open Sans SemiBold</vt:lpstr>
      <vt:lpstr>Montserrat</vt:lpstr>
      <vt:lpstr>Calibri</vt:lpstr>
      <vt:lpstr>Roboto</vt:lpstr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</dc:creator>
  <cp:lastModifiedBy>Usuario</cp:lastModifiedBy>
  <cp:revision>2</cp:revision>
  <dcterms:created xsi:type="dcterms:W3CDTF">2013-01-27T09:14:16Z</dcterms:created>
  <dcterms:modified xsi:type="dcterms:W3CDTF">2026-10-15T16:28:46Z</dcterms:modified>
</cp:coreProperties>
</file>